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1"/>
  </p:notesMasterIdLst>
  <p:sldIdLst>
    <p:sldId id="256" r:id="rId2"/>
    <p:sldId id="257" r:id="rId3"/>
    <p:sldId id="266" r:id="rId4"/>
    <p:sldId id="258" r:id="rId5"/>
    <p:sldId id="281" r:id="rId6"/>
    <p:sldId id="269" r:id="rId7"/>
    <p:sldId id="267" r:id="rId8"/>
    <p:sldId id="270" r:id="rId9"/>
    <p:sldId id="271" r:id="rId10"/>
    <p:sldId id="277" r:id="rId11"/>
    <p:sldId id="278" r:id="rId12"/>
    <p:sldId id="260" r:id="rId13"/>
    <p:sldId id="280" r:id="rId14"/>
    <p:sldId id="261" r:id="rId15"/>
    <p:sldId id="282" r:id="rId16"/>
    <p:sldId id="283" r:id="rId17"/>
    <p:sldId id="284" r:id="rId18"/>
    <p:sldId id="285" r:id="rId19"/>
    <p:sldId id="286" r:id="rId20"/>
    <p:sldId id="296" r:id="rId21"/>
    <p:sldId id="287" r:id="rId22"/>
    <p:sldId id="288" r:id="rId23"/>
    <p:sldId id="289" r:id="rId24"/>
    <p:sldId id="290" r:id="rId25"/>
    <p:sldId id="291" r:id="rId26"/>
    <p:sldId id="292" r:id="rId27"/>
    <p:sldId id="293" r:id="rId28"/>
    <p:sldId id="294" r:id="rId29"/>
    <p:sldId id="295" r:id="rId30"/>
    <p:sldId id="297" r:id="rId31"/>
    <p:sldId id="302" r:id="rId32"/>
    <p:sldId id="298" r:id="rId33"/>
    <p:sldId id="299" r:id="rId34"/>
    <p:sldId id="300" r:id="rId35"/>
    <p:sldId id="301" r:id="rId36"/>
    <p:sldId id="315" r:id="rId37"/>
    <p:sldId id="316" r:id="rId38"/>
    <p:sldId id="325" r:id="rId39"/>
    <p:sldId id="318" r:id="rId40"/>
    <p:sldId id="319" r:id="rId41"/>
    <p:sldId id="320" r:id="rId42"/>
    <p:sldId id="321" r:id="rId43"/>
    <p:sldId id="322" r:id="rId44"/>
    <p:sldId id="323" r:id="rId45"/>
    <p:sldId id="326" r:id="rId46"/>
    <p:sldId id="327" r:id="rId47"/>
    <p:sldId id="328" r:id="rId48"/>
    <p:sldId id="324" r:id="rId49"/>
    <p:sldId id="329" r:id="rId50"/>
    <p:sldId id="331" r:id="rId51"/>
    <p:sldId id="332" r:id="rId52"/>
    <p:sldId id="333" r:id="rId53"/>
    <p:sldId id="334" r:id="rId54"/>
    <p:sldId id="335" r:id="rId55"/>
    <p:sldId id="336" r:id="rId56"/>
    <p:sldId id="337" r:id="rId57"/>
    <p:sldId id="263" r:id="rId58"/>
    <p:sldId id="264" r:id="rId59"/>
    <p:sldId id="265"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257" autoAdjust="0"/>
  </p:normalViewPr>
  <p:slideViewPr>
    <p:cSldViewPr snapToGrid="0">
      <p:cViewPr>
        <p:scale>
          <a:sx n="40" d="100"/>
          <a:sy n="40" d="100"/>
        </p:scale>
        <p:origin x="648"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BBBD0-3ABA-498F-A733-C92F38AFA30B}" type="datetimeFigureOut">
              <a:rPr lang="en-IN" smtClean="0"/>
              <a:t>11-12-2020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28DFF-7B26-48B6-9479-57F6CE980ACD}" type="slidenum">
              <a:rPr lang="en-IN" smtClean="0"/>
              <a:t>‹#›</a:t>
            </a:fld>
            <a:endParaRPr lang="en-IN"/>
          </a:p>
        </p:txBody>
      </p:sp>
    </p:spTree>
    <p:extLst>
      <p:ext uri="{BB962C8B-B14F-4D97-AF65-F5344CB8AC3E}">
        <p14:creationId xmlns:p14="http://schemas.microsoft.com/office/powerpoint/2010/main" val="1040848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528DFF-7B26-48B6-9479-57F6CE980ACD}" type="slidenum">
              <a:rPr lang="en-IN" smtClean="0"/>
              <a:t>14</a:t>
            </a:fld>
            <a:endParaRPr lang="en-IN"/>
          </a:p>
        </p:txBody>
      </p:sp>
    </p:spTree>
    <p:extLst>
      <p:ext uri="{BB962C8B-B14F-4D97-AF65-F5344CB8AC3E}">
        <p14:creationId xmlns:p14="http://schemas.microsoft.com/office/powerpoint/2010/main" val="3614653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528DFF-7B26-48B6-9479-57F6CE980ACD}" type="slidenum">
              <a:rPr lang="en-IN" smtClean="0"/>
              <a:t>43</a:t>
            </a:fld>
            <a:endParaRPr lang="en-IN"/>
          </a:p>
        </p:txBody>
      </p:sp>
    </p:spTree>
    <p:extLst>
      <p:ext uri="{BB962C8B-B14F-4D97-AF65-F5344CB8AC3E}">
        <p14:creationId xmlns:p14="http://schemas.microsoft.com/office/powerpoint/2010/main" val="2779304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12/11/2020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svg"/></Relationships>
</file>

<file path=ppt/slides/_rels/slide4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dev.mysql.com/doc/refman/8.0/en/windows-installation.html" TargetMode="External"/><Relationship Id="rId3" Type="http://schemas.openxmlformats.org/officeDocument/2006/relationships/hyperlink" Target="https://www.tutorialspoint.com/jdbc/jdbc-db-connections.htm" TargetMode="External"/><Relationship Id="rId7" Type="http://schemas.openxmlformats.org/officeDocument/2006/relationships/hyperlink" Target="https://toedter.com/jcalendar/" TargetMode="External"/><Relationship Id="rId2" Type="http://schemas.openxmlformats.org/officeDocument/2006/relationships/hyperlink" Target="https://www.geeksforgeeks.org/establishing-jdbc-connection-in-java/" TargetMode="External"/><Relationship Id="rId1" Type="http://schemas.openxmlformats.org/officeDocument/2006/relationships/slideLayout" Target="../slideLayouts/slideLayout2.xml"/><Relationship Id="rId6" Type="http://schemas.openxmlformats.org/officeDocument/2006/relationships/hyperlink" Target="https://dev.mysql.com/downloads/connector/j/" TargetMode="External"/><Relationship Id="rId5" Type="http://schemas.openxmlformats.org/officeDocument/2006/relationships/hyperlink" Target="https://www.eclipse.org/windowbuilder/download.php" TargetMode="External"/><Relationship Id="rId4" Type="http://schemas.openxmlformats.org/officeDocument/2006/relationships/hyperlink" Target="https://www.javatpoint.com/example-to-connect-to-the-mysql-databas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D95D-2D7A-4634-9863-160DC92B0D6C}"/>
              </a:ext>
            </a:extLst>
          </p:cNvPr>
          <p:cNvSpPr>
            <a:spLocks noGrp="1"/>
          </p:cNvSpPr>
          <p:nvPr>
            <p:ph type="ctrTitle"/>
          </p:nvPr>
        </p:nvSpPr>
        <p:spPr>
          <a:xfrm>
            <a:off x="4411578" y="536519"/>
            <a:ext cx="7197726" cy="2660761"/>
          </a:xfrm>
        </p:spPr>
        <p:txBody>
          <a:bodyPr>
            <a:noAutofit/>
          </a:bodyPr>
          <a:lstStyle/>
          <a:p>
            <a:pPr algn="ctr"/>
            <a:r>
              <a:rPr lang="en-US" sz="4000" b="1" dirty="0">
                <a:latin typeface="Eras Medium ITC" panose="020B0602030504020804" pitchFamily="34" charset="0"/>
              </a:rPr>
              <a:t>19CSE 202 DBMS</a:t>
            </a:r>
            <a:br>
              <a:rPr lang="en-US" sz="4000" b="1" dirty="0">
                <a:latin typeface="Eras Medium ITC" panose="020B0602030504020804" pitchFamily="34" charset="0"/>
              </a:rPr>
            </a:br>
            <a:r>
              <a:rPr lang="en-US" sz="4000" b="1" dirty="0">
                <a:latin typeface="Eras Medium ITC" panose="020B0602030504020804" pitchFamily="34" charset="0"/>
              </a:rPr>
              <a:t>FINAL REVIEW  </a:t>
            </a:r>
            <a:br>
              <a:rPr lang="en-US" sz="4000" b="1" dirty="0">
                <a:latin typeface="Eras Medium ITC" panose="020B0602030504020804" pitchFamily="34" charset="0"/>
              </a:rPr>
            </a:br>
            <a:r>
              <a:rPr lang="en-US" sz="4000" b="1" dirty="0">
                <a:latin typeface="Eras Medium ITC" panose="020B0602030504020804" pitchFamily="34" charset="0"/>
              </a:rPr>
              <a:t>LEAVE MANAGEMENT SYSYTEM</a:t>
            </a:r>
            <a:endParaRPr lang="en-IN" sz="4000" b="1" dirty="0">
              <a:latin typeface="Eras Medium ITC" panose="020B0602030504020804" pitchFamily="34" charset="0"/>
            </a:endParaRPr>
          </a:p>
        </p:txBody>
      </p:sp>
      <p:sp>
        <p:nvSpPr>
          <p:cNvPr id="3" name="Subtitle 2">
            <a:extLst>
              <a:ext uri="{FF2B5EF4-FFF2-40B4-BE49-F238E27FC236}">
                <a16:creationId xmlns:a16="http://schemas.microsoft.com/office/drawing/2014/main" id="{2B08AE08-5269-4CCF-AE3D-609061BAE79F}"/>
              </a:ext>
            </a:extLst>
          </p:cNvPr>
          <p:cNvSpPr>
            <a:spLocks noGrp="1"/>
          </p:cNvSpPr>
          <p:nvPr>
            <p:ph type="subTitle" idx="1"/>
          </p:nvPr>
        </p:nvSpPr>
        <p:spPr>
          <a:xfrm>
            <a:off x="368968" y="3197283"/>
            <a:ext cx="11240336" cy="3412064"/>
          </a:xfrm>
        </p:spPr>
        <p:txBody>
          <a:bodyPr/>
          <a:lstStyle/>
          <a:p>
            <a:pPr algn="l"/>
            <a:r>
              <a:rPr lang="en-US" sz="2800" b="1" spc="300" dirty="0"/>
              <a:t>TEAM MEMBERS</a:t>
            </a:r>
            <a:r>
              <a:rPr lang="en-US" dirty="0"/>
              <a:t>:</a:t>
            </a:r>
            <a:endParaRPr lang="en-IN" dirty="0"/>
          </a:p>
        </p:txBody>
      </p:sp>
      <p:graphicFrame>
        <p:nvGraphicFramePr>
          <p:cNvPr id="4" name="Table 4">
            <a:extLst>
              <a:ext uri="{FF2B5EF4-FFF2-40B4-BE49-F238E27FC236}">
                <a16:creationId xmlns:a16="http://schemas.microsoft.com/office/drawing/2014/main" id="{C4604EC5-45D2-44DB-A888-7B3A4A2A182E}"/>
              </a:ext>
            </a:extLst>
          </p:cNvPr>
          <p:cNvGraphicFramePr>
            <a:graphicFrameLocks noGrp="1"/>
          </p:cNvGraphicFramePr>
          <p:nvPr>
            <p:extLst>
              <p:ext uri="{D42A27DB-BD31-4B8C-83A1-F6EECF244321}">
                <p14:modId xmlns:p14="http://schemas.microsoft.com/office/powerpoint/2010/main" val="1823016478"/>
              </p:ext>
            </p:extLst>
          </p:nvPr>
        </p:nvGraphicFramePr>
        <p:xfrm>
          <a:off x="417093" y="3976215"/>
          <a:ext cx="11192211" cy="2633130"/>
        </p:xfrm>
        <a:graphic>
          <a:graphicData uri="http://schemas.openxmlformats.org/drawingml/2006/table">
            <a:tbl>
              <a:tblPr firstRow="1" bandRow="1">
                <a:tableStyleId>{775DCB02-9BB8-47FD-8907-85C794F793BA}</a:tableStyleId>
              </a:tblPr>
              <a:tblGrid>
                <a:gridCol w="1716507">
                  <a:extLst>
                    <a:ext uri="{9D8B030D-6E8A-4147-A177-3AD203B41FA5}">
                      <a16:colId xmlns:a16="http://schemas.microsoft.com/office/drawing/2014/main" val="3682317851"/>
                    </a:ext>
                  </a:extLst>
                </a:gridCol>
                <a:gridCol w="4860758">
                  <a:extLst>
                    <a:ext uri="{9D8B030D-6E8A-4147-A177-3AD203B41FA5}">
                      <a16:colId xmlns:a16="http://schemas.microsoft.com/office/drawing/2014/main" val="3637338437"/>
                    </a:ext>
                  </a:extLst>
                </a:gridCol>
                <a:gridCol w="4614946">
                  <a:extLst>
                    <a:ext uri="{9D8B030D-6E8A-4147-A177-3AD203B41FA5}">
                      <a16:colId xmlns:a16="http://schemas.microsoft.com/office/drawing/2014/main" val="3041044369"/>
                    </a:ext>
                  </a:extLst>
                </a:gridCol>
              </a:tblGrid>
              <a:tr h="526626">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S.NO</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ROLL NUMBER</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NAME </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extLst>
                  <a:ext uri="{0D108BD9-81ED-4DB2-BD59-A6C34878D82A}">
                    <a16:rowId xmlns:a16="http://schemas.microsoft.com/office/drawing/2014/main" val="3928815792"/>
                  </a:ext>
                </a:extLst>
              </a:tr>
              <a:tr h="526626">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1</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CB.EN.U4CSE19131</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MEENAKSSHI S</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extLst>
                  <a:ext uri="{0D108BD9-81ED-4DB2-BD59-A6C34878D82A}">
                    <a16:rowId xmlns:a16="http://schemas.microsoft.com/office/drawing/2014/main" val="3084712478"/>
                  </a:ext>
                </a:extLst>
              </a:tr>
              <a:tr h="526626">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2</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CB.EN.U4CSE19142</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S R HARINYA DEVI</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extLst>
                  <a:ext uri="{0D108BD9-81ED-4DB2-BD59-A6C34878D82A}">
                    <a16:rowId xmlns:a16="http://schemas.microsoft.com/office/drawing/2014/main" val="2572454589"/>
                  </a:ext>
                </a:extLst>
              </a:tr>
              <a:tr h="526626">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3</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CB.EN.U4CSE19144</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SANGEERTHANA B</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extLst>
                  <a:ext uri="{0D108BD9-81ED-4DB2-BD59-A6C34878D82A}">
                    <a16:rowId xmlns:a16="http://schemas.microsoft.com/office/drawing/2014/main" val="3709036812"/>
                  </a:ext>
                </a:extLst>
              </a:tr>
              <a:tr h="526626">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4</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CB.EN.U4CSE19118</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tc>
                  <a:txBody>
                    <a:bodyPr/>
                    <a:lstStyle/>
                    <a:p>
                      <a:r>
                        <a:rPr lang="en-US" sz="2400" b="1" spc="300" dirty="0">
                          <a:latin typeface="Cambria Math" panose="02040503050406030204" pitchFamily="18" charset="0"/>
                          <a:ea typeface="Cambria Math" panose="02040503050406030204" pitchFamily="18" charset="0"/>
                          <a:cs typeface="Courier New" panose="02070309020205020404" pitchFamily="49" charset="0"/>
                        </a:rPr>
                        <a:t>IMMANI SRI KAVYA</a:t>
                      </a:r>
                      <a:endParaRPr lang="en-IN" sz="2400" b="1" spc="300" dirty="0">
                        <a:latin typeface="Cambria Math" panose="02040503050406030204" pitchFamily="18" charset="0"/>
                        <a:ea typeface="Cambria Math" panose="02040503050406030204" pitchFamily="18" charset="0"/>
                        <a:cs typeface="Courier New" panose="02070309020205020404" pitchFamily="49" charset="0"/>
                      </a:endParaRPr>
                    </a:p>
                  </a:txBody>
                  <a:tcPr/>
                </a:tc>
                <a:extLst>
                  <a:ext uri="{0D108BD9-81ED-4DB2-BD59-A6C34878D82A}">
                    <a16:rowId xmlns:a16="http://schemas.microsoft.com/office/drawing/2014/main" val="2342300697"/>
                  </a:ext>
                </a:extLst>
              </a:tr>
            </a:tbl>
          </a:graphicData>
        </a:graphic>
      </p:graphicFrame>
      <p:sp>
        <p:nvSpPr>
          <p:cNvPr id="5" name="TextBox 4">
            <a:extLst>
              <a:ext uri="{FF2B5EF4-FFF2-40B4-BE49-F238E27FC236}">
                <a16:creationId xmlns:a16="http://schemas.microsoft.com/office/drawing/2014/main" id="{F2A59F53-981C-42ED-AE1D-0546306D2121}"/>
              </a:ext>
            </a:extLst>
          </p:cNvPr>
          <p:cNvSpPr txBox="1"/>
          <p:nvPr/>
        </p:nvSpPr>
        <p:spPr>
          <a:xfrm>
            <a:off x="368968" y="729916"/>
            <a:ext cx="4042610" cy="646331"/>
          </a:xfrm>
          <a:prstGeom prst="rect">
            <a:avLst/>
          </a:prstGeom>
          <a:noFill/>
        </p:spPr>
        <p:txBody>
          <a:bodyPr wrap="square" rtlCol="0">
            <a:spAutoFit/>
          </a:bodyPr>
          <a:lstStyle/>
          <a:p>
            <a:r>
              <a:rPr lang="en-US" sz="3600" dirty="0">
                <a:latin typeface="Eras Bold ITC" panose="020B0907030504020204" pitchFamily="34" charset="0"/>
              </a:rPr>
              <a:t>GROUP : 6</a:t>
            </a:r>
            <a:endParaRPr lang="en-IN" sz="3600" dirty="0">
              <a:latin typeface="Eras Bold ITC" panose="020B0907030504020204" pitchFamily="34" charset="0"/>
            </a:endParaRPr>
          </a:p>
        </p:txBody>
      </p:sp>
      <p:pic>
        <p:nvPicPr>
          <p:cNvPr id="6" name="Graphic 5" descr="Group brainstorm">
            <a:extLst>
              <a:ext uri="{FF2B5EF4-FFF2-40B4-BE49-F238E27FC236}">
                <a16:creationId xmlns:a16="http://schemas.microsoft.com/office/drawing/2014/main" id="{099E85B2-0E88-41A5-BC76-F83C85148C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673" y="1436217"/>
            <a:ext cx="914400" cy="914400"/>
          </a:xfrm>
          <a:prstGeom prst="rect">
            <a:avLst/>
          </a:prstGeom>
        </p:spPr>
      </p:pic>
    </p:spTree>
    <p:extLst>
      <p:ext uri="{BB962C8B-B14F-4D97-AF65-F5344CB8AC3E}">
        <p14:creationId xmlns:p14="http://schemas.microsoft.com/office/powerpoint/2010/main" val="2238465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E901D-9E55-4476-A03F-CD53B8D9EA54}"/>
              </a:ext>
            </a:extLst>
          </p:cNvPr>
          <p:cNvSpPr>
            <a:spLocks noGrp="1"/>
          </p:cNvSpPr>
          <p:nvPr>
            <p:ph type="title"/>
          </p:nvPr>
        </p:nvSpPr>
        <p:spPr>
          <a:xfrm>
            <a:off x="919119" y="-135253"/>
            <a:ext cx="10353762" cy="1324686"/>
          </a:xfrm>
        </p:spPr>
        <p:txBody>
          <a:bodyPr/>
          <a:lstStyle/>
          <a:p>
            <a:pPr algn="ctr"/>
            <a:r>
              <a:rPr lang="en-US" sz="4000" b="1" dirty="0">
                <a:effectLst>
                  <a:outerShdw blurRad="38100" dist="38100" dir="2700000" algn="tl">
                    <a:srgbClr val="000000">
                      <a:alpha val="43137"/>
                    </a:srgbClr>
                  </a:outerShdw>
                </a:effectLst>
                <a:latin typeface="Bookman Old Style" panose="02050604050505020204" pitchFamily="18" charset="0"/>
              </a:rPr>
              <a:t>Normalized tables</a:t>
            </a:r>
            <a:endParaRPr lang="en-IN" sz="4000" b="1" dirty="0">
              <a:effectLst>
                <a:outerShdw blurRad="38100" dist="38100" dir="2700000" algn="tl">
                  <a:srgbClr val="000000">
                    <a:alpha val="43137"/>
                  </a:srgbClr>
                </a:outerShdw>
              </a:effectLst>
              <a:latin typeface="Bookman Old Style" panose="02050604050505020204" pitchFamily="18" charset="0"/>
            </a:endParaRPr>
          </a:p>
        </p:txBody>
      </p:sp>
      <p:graphicFrame>
        <p:nvGraphicFramePr>
          <p:cNvPr id="9" name="Table 9">
            <a:extLst>
              <a:ext uri="{FF2B5EF4-FFF2-40B4-BE49-F238E27FC236}">
                <a16:creationId xmlns:a16="http://schemas.microsoft.com/office/drawing/2014/main" id="{66EDA059-590B-4891-A853-6B10D32F93A8}"/>
              </a:ext>
            </a:extLst>
          </p:cNvPr>
          <p:cNvGraphicFramePr>
            <a:graphicFrameLocks noGrp="1"/>
          </p:cNvGraphicFramePr>
          <p:nvPr/>
        </p:nvGraphicFramePr>
        <p:xfrm>
          <a:off x="500642" y="1229328"/>
          <a:ext cx="1328200" cy="370840"/>
        </p:xfrm>
        <a:graphic>
          <a:graphicData uri="http://schemas.openxmlformats.org/drawingml/2006/table">
            <a:tbl>
              <a:tblPr firstRow="1" bandRow="1">
                <a:tableStyleId>{5C22544A-7EE6-4342-B048-85BDC9FD1C3A}</a:tableStyleId>
              </a:tblPr>
              <a:tblGrid>
                <a:gridCol w="733396">
                  <a:extLst>
                    <a:ext uri="{9D8B030D-6E8A-4147-A177-3AD203B41FA5}">
                      <a16:colId xmlns:a16="http://schemas.microsoft.com/office/drawing/2014/main" val="2775726473"/>
                    </a:ext>
                  </a:extLst>
                </a:gridCol>
                <a:gridCol w="594804">
                  <a:extLst>
                    <a:ext uri="{9D8B030D-6E8A-4147-A177-3AD203B41FA5}">
                      <a16:colId xmlns:a16="http://schemas.microsoft.com/office/drawing/2014/main" val="1824686380"/>
                    </a:ext>
                  </a:extLst>
                </a:gridCol>
              </a:tblGrid>
              <a:tr h="370840">
                <a:tc>
                  <a:txBody>
                    <a:bodyPr/>
                    <a:lstStyle/>
                    <a:p>
                      <a:r>
                        <a:rPr lang="en-US" sz="1100" dirty="0" err="1"/>
                        <a:t>Pincode</a:t>
                      </a:r>
                      <a:endParaRPr lang="en-IN" sz="1100" dirty="0"/>
                    </a:p>
                  </a:txBody>
                  <a:tcPr>
                    <a:solidFill>
                      <a:schemeClr val="accent1"/>
                    </a:solidFill>
                  </a:tcPr>
                </a:tc>
                <a:tc>
                  <a:txBody>
                    <a:bodyPr/>
                    <a:lstStyle/>
                    <a:p>
                      <a:r>
                        <a:rPr lang="en-US" sz="1100" dirty="0"/>
                        <a:t>city</a:t>
                      </a:r>
                      <a:endParaRPr lang="en-IN" sz="1100" dirty="0"/>
                    </a:p>
                  </a:txBody>
                  <a:tcPr>
                    <a:solidFill>
                      <a:schemeClr val="accent1"/>
                    </a:solidFill>
                  </a:tcPr>
                </a:tc>
                <a:extLst>
                  <a:ext uri="{0D108BD9-81ED-4DB2-BD59-A6C34878D82A}">
                    <a16:rowId xmlns:a16="http://schemas.microsoft.com/office/drawing/2014/main" val="2778768398"/>
                  </a:ext>
                </a:extLst>
              </a:tr>
            </a:tbl>
          </a:graphicData>
        </a:graphic>
      </p:graphicFrame>
      <p:graphicFrame>
        <p:nvGraphicFramePr>
          <p:cNvPr id="13" name="Table 9">
            <a:extLst>
              <a:ext uri="{FF2B5EF4-FFF2-40B4-BE49-F238E27FC236}">
                <a16:creationId xmlns:a16="http://schemas.microsoft.com/office/drawing/2014/main" id="{A6B1E9BC-B887-4928-BD0C-EE2D1E78FF90}"/>
              </a:ext>
            </a:extLst>
          </p:cNvPr>
          <p:cNvGraphicFramePr>
            <a:graphicFrameLocks noGrp="1"/>
          </p:cNvGraphicFramePr>
          <p:nvPr/>
        </p:nvGraphicFramePr>
        <p:xfrm>
          <a:off x="9589203" y="1069517"/>
          <a:ext cx="2153824" cy="370840"/>
        </p:xfrm>
        <a:graphic>
          <a:graphicData uri="http://schemas.openxmlformats.org/drawingml/2006/table">
            <a:tbl>
              <a:tblPr firstRow="1" bandRow="1">
                <a:tableStyleId>{5C22544A-7EE6-4342-B048-85BDC9FD1C3A}</a:tableStyleId>
              </a:tblPr>
              <a:tblGrid>
                <a:gridCol w="1141769">
                  <a:extLst>
                    <a:ext uri="{9D8B030D-6E8A-4147-A177-3AD203B41FA5}">
                      <a16:colId xmlns:a16="http://schemas.microsoft.com/office/drawing/2014/main" val="2775726473"/>
                    </a:ext>
                  </a:extLst>
                </a:gridCol>
                <a:gridCol w="1012055">
                  <a:extLst>
                    <a:ext uri="{9D8B030D-6E8A-4147-A177-3AD203B41FA5}">
                      <a16:colId xmlns:a16="http://schemas.microsoft.com/office/drawing/2014/main" val="1824686380"/>
                    </a:ext>
                  </a:extLst>
                </a:gridCol>
              </a:tblGrid>
              <a:tr h="370840">
                <a:tc>
                  <a:txBody>
                    <a:bodyPr/>
                    <a:lstStyle/>
                    <a:p>
                      <a:r>
                        <a:rPr lang="en-US" sz="1100" dirty="0"/>
                        <a:t>Designation</a:t>
                      </a:r>
                      <a:endParaRPr lang="en-IN" sz="1100" dirty="0"/>
                    </a:p>
                  </a:txBody>
                  <a:tcPr>
                    <a:solidFill>
                      <a:schemeClr val="accent1"/>
                    </a:solidFill>
                  </a:tcPr>
                </a:tc>
                <a:tc>
                  <a:txBody>
                    <a:bodyPr/>
                    <a:lstStyle/>
                    <a:p>
                      <a:r>
                        <a:rPr lang="en-US" sz="1100" dirty="0" err="1"/>
                        <a:t>Job_code</a:t>
                      </a:r>
                      <a:endParaRPr lang="en-IN" sz="1100" dirty="0"/>
                    </a:p>
                  </a:txBody>
                  <a:tcPr>
                    <a:solidFill>
                      <a:schemeClr val="accent1"/>
                    </a:solidFill>
                  </a:tcPr>
                </a:tc>
                <a:extLst>
                  <a:ext uri="{0D108BD9-81ED-4DB2-BD59-A6C34878D82A}">
                    <a16:rowId xmlns:a16="http://schemas.microsoft.com/office/drawing/2014/main" val="2778768398"/>
                  </a:ext>
                </a:extLst>
              </a:tr>
            </a:tbl>
          </a:graphicData>
        </a:graphic>
      </p:graphicFrame>
      <p:graphicFrame>
        <p:nvGraphicFramePr>
          <p:cNvPr id="14" name="Table 14">
            <a:extLst>
              <a:ext uri="{FF2B5EF4-FFF2-40B4-BE49-F238E27FC236}">
                <a16:creationId xmlns:a16="http://schemas.microsoft.com/office/drawing/2014/main" id="{0537EB1C-D6E6-404E-B2F8-F12E82C9EF0D}"/>
              </a:ext>
            </a:extLst>
          </p:cNvPr>
          <p:cNvGraphicFramePr>
            <a:graphicFrameLocks noGrp="1"/>
          </p:cNvGraphicFramePr>
          <p:nvPr/>
        </p:nvGraphicFramePr>
        <p:xfrm>
          <a:off x="1828842" y="2340704"/>
          <a:ext cx="8128002" cy="370840"/>
        </p:xfrm>
        <a:graphic>
          <a:graphicData uri="http://schemas.openxmlformats.org/drawingml/2006/table">
            <a:tbl>
              <a:tblPr firstRow="1" bandRow="1">
                <a:tableStyleId>{5C22544A-7EE6-4342-B048-85BDC9FD1C3A}</a:tableStyleId>
              </a:tblPr>
              <a:tblGrid>
                <a:gridCol w="1354750">
                  <a:extLst>
                    <a:ext uri="{9D8B030D-6E8A-4147-A177-3AD203B41FA5}">
                      <a16:colId xmlns:a16="http://schemas.microsoft.com/office/drawing/2014/main" val="1668609729"/>
                    </a:ext>
                  </a:extLst>
                </a:gridCol>
                <a:gridCol w="1693313">
                  <a:extLst>
                    <a:ext uri="{9D8B030D-6E8A-4147-A177-3AD203B41FA5}">
                      <a16:colId xmlns:a16="http://schemas.microsoft.com/office/drawing/2014/main" val="3888875866"/>
                    </a:ext>
                  </a:extLst>
                </a:gridCol>
                <a:gridCol w="1693313">
                  <a:extLst>
                    <a:ext uri="{9D8B030D-6E8A-4147-A177-3AD203B41FA5}">
                      <a16:colId xmlns:a16="http://schemas.microsoft.com/office/drawing/2014/main" val="216590976"/>
                    </a:ext>
                  </a:extLst>
                </a:gridCol>
                <a:gridCol w="1693313">
                  <a:extLst>
                    <a:ext uri="{9D8B030D-6E8A-4147-A177-3AD203B41FA5}">
                      <a16:colId xmlns:a16="http://schemas.microsoft.com/office/drawing/2014/main" val="3114584900"/>
                    </a:ext>
                  </a:extLst>
                </a:gridCol>
                <a:gridCol w="1693313">
                  <a:extLst>
                    <a:ext uri="{9D8B030D-6E8A-4147-A177-3AD203B41FA5}">
                      <a16:colId xmlns:a16="http://schemas.microsoft.com/office/drawing/2014/main" val="2048366341"/>
                    </a:ext>
                  </a:extLst>
                </a:gridCol>
              </a:tblGrid>
              <a:tr h="370840">
                <a:tc>
                  <a:txBody>
                    <a:bodyPr/>
                    <a:lstStyle/>
                    <a:p>
                      <a:r>
                        <a:rPr lang="en-US" sz="1100" dirty="0" err="1"/>
                        <a:t>Dept_code</a:t>
                      </a:r>
                      <a:endParaRPr lang="en-IN" sz="1100" dirty="0"/>
                    </a:p>
                  </a:txBody>
                  <a:tcPr>
                    <a:solidFill>
                      <a:schemeClr val="accent1"/>
                    </a:solidFill>
                  </a:tcPr>
                </a:tc>
                <a:tc>
                  <a:txBody>
                    <a:bodyPr/>
                    <a:lstStyle/>
                    <a:p>
                      <a:r>
                        <a:rPr lang="en-US" sz="1100" dirty="0" err="1"/>
                        <a:t>Dept_name</a:t>
                      </a:r>
                      <a:endParaRPr lang="en-IN" sz="1100" dirty="0"/>
                    </a:p>
                  </a:txBody>
                  <a:tcPr>
                    <a:solidFill>
                      <a:schemeClr val="accent1"/>
                    </a:solidFill>
                  </a:tcPr>
                </a:tc>
                <a:tc>
                  <a:txBody>
                    <a:bodyPr/>
                    <a:lstStyle/>
                    <a:p>
                      <a:r>
                        <a:rPr lang="en-US" sz="1100" dirty="0" err="1"/>
                        <a:t>Permitted_no_of_leaves</a:t>
                      </a:r>
                      <a:endParaRPr lang="en-IN" sz="1100" dirty="0"/>
                    </a:p>
                  </a:txBody>
                  <a:tcPr>
                    <a:solidFill>
                      <a:schemeClr val="accent1"/>
                    </a:solidFill>
                  </a:tcPr>
                </a:tc>
                <a:tc>
                  <a:txBody>
                    <a:bodyPr/>
                    <a:lstStyle/>
                    <a:p>
                      <a:r>
                        <a:rPr lang="en-US" sz="1100" err="1"/>
                        <a:t>No_of_employees</a:t>
                      </a:r>
                      <a:endParaRPr lang="en-IN" sz="1100"/>
                    </a:p>
                  </a:txBody>
                  <a:tcPr>
                    <a:solidFill>
                      <a:schemeClr val="accent1"/>
                    </a:solidFill>
                  </a:tcPr>
                </a:tc>
                <a:tc>
                  <a:txBody>
                    <a:bodyPr/>
                    <a:lstStyle/>
                    <a:p>
                      <a:r>
                        <a:rPr lang="en-US" sz="1100" dirty="0" err="1"/>
                        <a:t>No_of_working_days</a:t>
                      </a:r>
                      <a:endParaRPr lang="en-IN" sz="1100" dirty="0"/>
                    </a:p>
                  </a:txBody>
                  <a:tcPr>
                    <a:solidFill>
                      <a:schemeClr val="accent1"/>
                    </a:solidFill>
                  </a:tcPr>
                </a:tc>
                <a:extLst>
                  <a:ext uri="{0D108BD9-81ED-4DB2-BD59-A6C34878D82A}">
                    <a16:rowId xmlns:a16="http://schemas.microsoft.com/office/drawing/2014/main" val="1092711062"/>
                  </a:ext>
                </a:extLst>
              </a:tr>
            </a:tbl>
          </a:graphicData>
        </a:graphic>
      </p:graphicFrame>
      <p:graphicFrame>
        <p:nvGraphicFramePr>
          <p:cNvPr id="18" name="Table 6">
            <a:extLst>
              <a:ext uri="{FF2B5EF4-FFF2-40B4-BE49-F238E27FC236}">
                <a16:creationId xmlns:a16="http://schemas.microsoft.com/office/drawing/2014/main" id="{8C1ABBDC-D0CB-4F8C-B05C-3636BCF72999}"/>
              </a:ext>
            </a:extLst>
          </p:cNvPr>
          <p:cNvGraphicFramePr>
            <a:graphicFrameLocks noGrp="1"/>
          </p:cNvGraphicFramePr>
          <p:nvPr/>
        </p:nvGraphicFramePr>
        <p:xfrm>
          <a:off x="448973" y="5865390"/>
          <a:ext cx="2658865" cy="370840"/>
        </p:xfrm>
        <a:graphic>
          <a:graphicData uri="http://schemas.openxmlformats.org/drawingml/2006/table">
            <a:tbl>
              <a:tblPr firstRow="1" bandRow="1">
                <a:tableStyleId>{5C22544A-7EE6-4342-B048-85BDC9FD1C3A}</a:tableStyleId>
              </a:tblPr>
              <a:tblGrid>
                <a:gridCol w="865575">
                  <a:extLst>
                    <a:ext uri="{9D8B030D-6E8A-4147-A177-3AD203B41FA5}">
                      <a16:colId xmlns:a16="http://schemas.microsoft.com/office/drawing/2014/main" val="1431965161"/>
                    </a:ext>
                  </a:extLst>
                </a:gridCol>
                <a:gridCol w="861134">
                  <a:extLst>
                    <a:ext uri="{9D8B030D-6E8A-4147-A177-3AD203B41FA5}">
                      <a16:colId xmlns:a16="http://schemas.microsoft.com/office/drawing/2014/main" val="3932725311"/>
                    </a:ext>
                  </a:extLst>
                </a:gridCol>
                <a:gridCol w="932156">
                  <a:extLst>
                    <a:ext uri="{9D8B030D-6E8A-4147-A177-3AD203B41FA5}">
                      <a16:colId xmlns:a16="http://schemas.microsoft.com/office/drawing/2014/main" val="3509861795"/>
                    </a:ext>
                  </a:extLst>
                </a:gridCol>
              </a:tblGrid>
              <a:tr h="370840">
                <a:tc>
                  <a:txBody>
                    <a:bodyPr/>
                    <a:lstStyle/>
                    <a:p>
                      <a:r>
                        <a:rPr lang="en-US" sz="1100" dirty="0" err="1"/>
                        <a:t>Login_id</a:t>
                      </a:r>
                      <a:endParaRPr lang="en-IN" sz="1100" dirty="0"/>
                    </a:p>
                  </a:txBody>
                  <a:tcPr>
                    <a:solidFill>
                      <a:schemeClr val="accent1"/>
                    </a:solidFill>
                  </a:tcPr>
                </a:tc>
                <a:tc>
                  <a:txBody>
                    <a:bodyPr/>
                    <a:lstStyle/>
                    <a:p>
                      <a:r>
                        <a:rPr lang="en-US" sz="1100" dirty="0" err="1"/>
                        <a:t>User_type</a:t>
                      </a:r>
                      <a:endParaRPr lang="en-IN" sz="1100" dirty="0"/>
                    </a:p>
                  </a:txBody>
                  <a:tcPr>
                    <a:solidFill>
                      <a:schemeClr val="accent1"/>
                    </a:solidFill>
                  </a:tcPr>
                </a:tc>
                <a:tc>
                  <a:txBody>
                    <a:bodyPr/>
                    <a:lstStyle/>
                    <a:p>
                      <a:r>
                        <a:rPr lang="en-US" sz="1100" dirty="0"/>
                        <a:t>password</a:t>
                      </a:r>
                      <a:endParaRPr lang="en-IN" sz="1100" dirty="0"/>
                    </a:p>
                  </a:txBody>
                  <a:tcPr>
                    <a:solidFill>
                      <a:schemeClr val="accent1"/>
                    </a:solidFill>
                  </a:tcPr>
                </a:tc>
                <a:extLst>
                  <a:ext uri="{0D108BD9-81ED-4DB2-BD59-A6C34878D82A}">
                    <a16:rowId xmlns:a16="http://schemas.microsoft.com/office/drawing/2014/main" val="523215019"/>
                  </a:ext>
                </a:extLst>
              </a:tr>
            </a:tbl>
          </a:graphicData>
        </a:graphic>
      </p:graphicFrame>
      <p:graphicFrame>
        <p:nvGraphicFramePr>
          <p:cNvPr id="3" name="Table 9">
            <a:extLst>
              <a:ext uri="{FF2B5EF4-FFF2-40B4-BE49-F238E27FC236}">
                <a16:creationId xmlns:a16="http://schemas.microsoft.com/office/drawing/2014/main" id="{1724843B-B010-4423-A51C-94E03E6E6648}"/>
              </a:ext>
            </a:extLst>
          </p:cNvPr>
          <p:cNvGraphicFramePr>
            <a:graphicFrameLocks noGrp="1"/>
          </p:cNvGraphicFramePr>
          <p:nvPr/>
        </p:nvGraphicFramePr>
        <p:xfrm>
          <a:off x="2337642" y="3477879"/>
          <a:ext cx="6887881" cy="426720"/>
        </p:xfrm>
        <a:graphic>
          <a:graphicData uri="http://schemas.openxmlformats.org/drawingml/2006/table">
            <a:tbl>
              <a:tblPr firstRow="1" bandRow="1">
                <a:tableStyleId>{5C22544A-7EE6-4342-B048-85BDC9FD1C3A}</a:tableStyleId>
              </a:tblPr>
              <a:tblGrid>
                <a:gridCol w="983983">
                  <a:extLst>
                    <a:ext uri="{9D8B030D-6E8A-4147-A177-3AD203B41FA5}">
                      <a16:colId xmlns:a16="http://schemas.microsoft.com/office/drawing/2014/main" val="77875987"/>
                    </a:ext>
                  </a:extLst>
                </a:gridCol>
                <a:gridCol w="983983">
                  <a:extLst>
                    <a:ext uri="{9D8B030D-6E8A-4147-A177-3AD203B41FA5}">
                      <a16:colId xmlns:a16="http://schemas.microsoft.com/office/drawing/2014/main" val="3848378234"/>
                    </a:ext>
                  </a:extLst>
                </a:gridCol>
                <a:gridCol w="983983">
                  <a:extLst>
                    <a:ext uri="{9D8B030D-6E8A-4147-A177-3AD203B41FA5}">
                      <a16:colId xmlns:a16="http://schemas.microsoft.com/office/drawing/2014/main" val="1971756191"/>
                    </a:ext>
                  </a:extLst>
                </a:gridCol>
                <a:gridCol w="983983">
                  <a:extLst>
                    <a:ext uri="{9D8B030D-6E8A-4147-A177-3AD203B41FA5}">
                      <a16:colId xmlns:a16="http://schemas.microsoft.com/office/drawing/2014/main" val="2732972118"/>
                    </a:ext>
                  </a:extLst>
                </a:gridCol>
                <a:gridCol w="983983">
                  <a:extLst>
                    <a:ext uri="{9D8B030D-6E8A-4147-A177-3AD203B41FA5}">
                      <a16:colId xmlns:a16="http://schemas.microsoft.com/office/drawing/2014/main" val="1692358366"/>
                    </a:ext>
                  </a:extLst>
                </a:gridCol>
                <a:gridCol w="983983">
                  <a:extLst>
                    <a:ext uri="{9D8B030D-6E8A-4147-A177-3AD203B41FA5}">
                      <a16:colId xmlns:a16="http://schemas.microsoft.com/office/drawing/2014/main" val="1911488501"/>
                    </a:ext>
                  </a:extLst>
                </a:gridCol>
                <a:gridCol w="983983">
                  <a:extLst>
                    <a:ext uri="{9D8B030D-6E8A-4147-A177-3AD203B41FA5}">
                      <a16:colId xmlns:a16="http://schemas.microsoft.com/office/drawing/2014/main" val="284259721"/>
                    </a:ext>
                  </a:extLst>
                </a:gridCol>
              </a:tblGrid>
              <a:tr h="208847">
                <a:tc>
                  <a:txBody>
                    <a:bodyPr/>
                    <a:lstStyle/>
                    <a:p>
                      <a:r>
                        <a:rPr lang="en-IN" sz="1100" err="1"/>
                        <a:t>Payroll_id</a:t>
                      </a:r>
                      <a:endParaRPr lang="en-IN" sz="1100"/>
                    </a:p>
                  </a:txBody>
                  <a:tcPr>
                    <a:solidFill>
                      <a:schemeClr val="accent1"/>
                    </a:solidFill>
                  </a:tcPr>
                </a:tc>
                <a:tc>
                  <a:txBody>
                    <a:bodyPr/>
                    <a:lstStyle/>
                    <a:p>
                      <a:r>
                        <a:rPr lang="en-IN" sz="1100" dirty="0" err="1"/>
                        <a:t>month_year</a:t>
                      </a:r>
                      <a:r>
                        <a:rPr lang="en-IN" sz="1100" dirty="0"/>
                        <a:t> </a:t>
                      </a:r>
                    </a:p>
                  </a:txBody>
                  <a:tcPr>
                    <a:solidFill>
                      <a:schemeClr val="accent1"/>
                    </a:solidFill>
                  </a:tcPr>
                </a:tc>
                <a:tc>
                  <a:txBody>
                    <a:bodyPr/>
                    <a:lstStyle/>
                    <a:p>
                      <a:r>
                        <a:rPr lang="en-IN" sz="1100" err="1"/>
                        <a:t>effect_on_payroll</a:t>
                      </a:r>
                      <a:endParaRPr lang="en-IN" sz="1100"/>
                    </a:p>
                  </a:txBody>
                  <a:tcPr>
                    <a:solidFill>
                      <a:schemeClr val="accent1"/>
                    </a:solidFill>
                  </a:tcPr>
                </a:tc>
                <a:tc>
                  <a:txBody>
                    <a:bodyPr/>
                    <a:lstStyle/>
                    <a:p>
                      <a:r>
                        <a:rPr lang="en-IN" sz="1100" dirty="0"/>
                        <a:t>salary</a:t>
                      </a:r>
                    </a:p>
                  </a:txBody>
                  <a:tcPr>
                    <a:solidFill>
                      <a:schemeClr val="accent1"/>
                    </a:solidFill>
                  </a:tcPr>
                </a:tc>
                <a:tc>
                  <a:txBody>
                    <a:bodyPr/>
                    <a:lstStyle/>
                    <a:p>
                      <a:r>
                        <a:rPr lang="en-IN" sz="1100"/>
                        <a:t>tax</a:t>
                      </a:r>
                    </a:p>
                  </a:txBody>
                  <a:tcPr>
                    <a:solidFill>
                      <a:schemeClr val="accent1"/>
                    </a:solidFill>
                  </a:tcPr>
                </a:tc>
                <a:tc>
                  <a:txBody>
                    <a:bodyPr/>
                    <a:lstStyle/>
                    <a:p>
                      <a:r>
                        <a:rPr lang="en-IN" sz="1100" dirty="0" err="1"/>
                        <a:t>payment_id</a:t>
                      </a:r>
                      <a:endParaRPr lang="en-IN" sz="1100" dirty="0"/>
                    </a:p>
                  </a:txBody>
                  <a:tcPr>
                    <a:solidFill>
                      <a:schemeClr val="accent1"/>
                    </a:solidFill>
                  </a:tcPr>
                </a:tc>
                <a:tc>
                  <a:txBody>
                    <a:bodyPr/>
                    <a:lstStyle/>
                    <a:p>
                      <a:r>
                        <a:rPr lang="en-IN" sz="1100" dirty="0" err="1"/>
                        <a:t>payment_type</a:t>
                      </a:r>
                      <a:endParaRPr lang="en-IN" sz="1100" dirty="0"/>
                    </a:p>
                  </a:txBody>
                  <a:tcPr>
                    <a:solidFill>
                      <a:schemeClr val="accent1"/>
                    </a:solidFill>
                  </a:tcPr>
                </a:tc>
                <a:extLst>
                  <a:ext uri="{0D108BD9-81ED-4DB2-BD59-A6C34878D82A}">
                    <a16:rowId xmlns:a16="http://schemas.microsoft.com/office/drawing/2014/main" val="2304716320"/>
                  </a:ext>
                </a:extLst>
              </a:tr>
            </a:tbl>
          </a:graphicData>
        </a:graphic>
      </p:graphicFrame>
      <p:graphicFrame>
        <p:nvGraphicFramePr>
          <p:cNvPr id="12" name="Table 9">
            <a:extLst>
              <a:ext uri="{FF2B5EF4-FFF2-40B4-BE49-F238E27FC236}">
                <a16:creationId xmlns:a16="http://schemas.microsoft.com/office/drawing/2014/main" id="{83A2846B-FEA4-48A1-ACD4-2FA5598669B8}"/>
              </a:ext>
            </a:extLst>
          </p:cNvPr>
          <p:cNvGraphicFramePr>
            <a:graphicFrameLocks noGrp="1"/>
          </p:cNvGraphicFramePr>
          <p:nvPr/>
        </p:nvGraphicFramePr>
        <p:xfrm>
          <a:off x="8126216" y="5810755"/>
          <a:ext cx="3616811" cy="426720"/>
        </p:xfrm>
        <a:graphic>
          <a:graphicData uri="http://schemas.openxmlformats.org/drawingml/2006/table">
            <a:tbl>
              <a:tblPr firstRow="1" bandRow="1">
                <a:tableStyleId>{5C22544A-7EE6-4342-B048-85BDC9FD1C3A}</a:tableStyleId>
              </a:tblPr>
              <a:tblGrid>
                <a:gridCol w="1304397">
                  <a:extLst>
                    <a:ext uri="{9D8B030D-6E8A-4147-A177-3AD203B41FA5}">
                      <a16:colId xmlns:a16="http://schemas.microsoft.com/office/drawing/2014/main" val="2775726473"/>
                    </a:ext>
                  </a:extLst>
                </a:gridCol>
                <a:gridCol w="1156207">
                  <a:extLst>
                    <a:ext uri="{9D8B030D-6E8A-4147-A177-3AD203B41FA5}">
                      <a16:colId xmlns:a16="http://schemas.microsoft.com/office/drawing/2014/main" val="1824686380"/>
                    </a:ext>
                  </a:extLst>
                </a:gridCol>
                <a:gridCol w="1156207">
                  <a:extLst>
                    <a:ext uri="{9D8B030D-6E8A-4147-A177-3AD203B41FA5}">
                      <a16:colId xmlns:a16="http://schemas.microsoft.com/office/drawing/2014/main" val="2484991617"/>
                    </a:ext>
                  </a:extLst>
                </a:gridCol>
              </a:tblGrid>
              <a:tr h="370840">
                <a:tc>
                  <a:txBody>
                    <a:bodyPr/>
                    <a:lstStyle/>
                    <a:p>
                      <a:r>
                        <a:rPr lang="en-US" sz="1100" dirty="0" err="1"/>
                        <a:t>Dept_code</a:t>
                      </a:r>
                      <a:endParaRPr lang="en-IN" sz="1100" dirty="0"/>
                    </a:p>
                  </a:txBody>
                  <a:tcPr>
                    <a:solidFill>
                      <a:schemeClr val="accent1"/>
                    </a:solidFill>
                  </a:tcPr>
                </a:tc>
                <a:tc>
                  <a:txBody>
                    <a:bodyPr/>
                    <a:lstStyle/>
                    <a:p>
                      <a:r>
                        <a:rPr lang="en-IN" sz="1100" dirty="0" err="1"/>
                        <a:t>Month_year</a:t>
                      </a:r>
                      <a:endParaRPr lang="en-IN" sz="1100" dirty="0"/>
                    </a:p>
                  </a:txBody>
                  <a:tcPr>
                    <a:solidFill>
                      <a:schemeClr val="accent1"/>
                    </a:solidFill>
                  </a:tcPr>
                </a:tc>
                <a:tc>
                  <a:txBody>
                    <a:bodyPr/>
                    <a:lstStyle/>
                    <a:p>
                      <a:r>
                        <a:rPr lang="en-US" sz="1100" dirty="0" err="1"/>
                        <a:t>no_of_employees_on_leaves</a:t>
                      </a:r>
                      <a:r>
                        <a:rPr lang="en-US" sz="1100" dirty="0"/>
                        <a:t> </a:t>
                      </a:r>
                      <a:endParaRPr lang="en-IN" sz="1100" dirty="0"/>
                    </a:p>
                  </a:txBody>
                  <a:tcPr>
                    <a:solidFill>
                      <a:schemeClr val="accent1"/>
                    </a:solidFill>
                  </a:tcPr>
                </a:tc>
                <a:extLst>
                  <a:ext uri="{0D108BD9-81ED-4DB2-BD59-A6C34878D82A}">
                    <a16:rowId xmlns:a16="http://schemas.microsoft.com/office/drawing/2014/main" val="2778768398"/>
                  </a:ext>
                </a:extLst>
              </a:tr>
            </a:tbl>
          </a:graphicData>
        </a:graphic>
      </p:graphicFrame>
      <p:graphicFrame>
        <p:nvGraphicFramePr>
          <p:cNvPr id="23" name="Table 5">
            <a:extLst>
              <a:ext uri="{FF2B5EF4-FFF2-40B4-BE49-F238E27FC236}">
                <a16:creationId xmlns:a16="http://schemas.microsoft.com/office/drawing/2014/main" id="{18F7CD5D-AB59-42C6-858D-99E41265CCAC}"/>
              </a:ext>
            </a:extLst>
          </p:cNvPr>
          <p:cNvGraphicFramePr>
            <a:graphicFrameLocks noGrp="1"/>
          </p:cNvGraphicFramePr>
          <p:nvPr/>
        </p:nvGraphicFramePr>
        <p:xfrm>
          <a:off x="3608942" y="5730626"/>
          <a:ext cx="4119238" cy="457046"/>
        </p:xfrm>
        <a:graphic>
          <a:graphicData uri="http://schemas.openxmlformats.org/drawingml/2006/table">
            <a:tbl>
              <a:tblPr firstRow="1" bandRow="1">
                <a:tableStyleId>{5C22544A-7EE6-4342-B048-85BDC9FD1C3A}</a:tableStyleId>
              </a:tblPr>
              <a:tblGrid>
                <a:gridCol w="738289">
                  <a:extLst>
                    <a:ext uri="{9D8B030D-6E8A-4147-A177-3AD203B41FA5}">
                      <a16:colId xmlns:a16="http://schemas.microsoft.com/office/drawing/2014/main" val="3264223316"/>
                    </a:ext>
                  </a:extLst>
                </a:gridCol>
                <a:gridCol w="696889">
                  <a:extLst>
                    <a:ext uri="{9D8B030D-6E8A-4147-A177-3AD203B41FA5}">
                      <a16:colId xmlns:a16="http://schemas.microsoft.com/office/drawing/2014/main" val="1722252119"/>
                    </a:ext>
                  </a:extLst>
                </a:gridCol>
                <a:gridCol w="848688">
                  <a:extLst>
                    <a:ext uri="{9D8B030D-6E8A-4147-A177-3AD203B41FA5}">
                      <a16:colId xmlns:a16="http://schemas.microsoft.com/office/drawing/2014/main" val="2534433814"/>
                    </a:ext>
                  </a:extLst>
                </a:gridCol>
                <a:gridCol w="917686">
                  <a:extLst>
                    <a:ext uri="{9D8B030D-6E8A-4147-A177-3AD203B41FA5}">
                      <a16:colId xmlns:a16="http://schemas.microsoft.com/office/drawing/2014/main" val="2840382310"/>
                    </a:ext>
                  </a:extLst>
                </a:gridCol>
                <a:gridCol w="917686">
                  <a:extLst>
                    <a:ext uri="{9D8B030D-6E8A-4147-A177-3AD203B41FA5}">
                      <a16:colId xmlns:a16="http://schemas.microsoft.com/office/drawing/2014/main" val="3463243971"/>
                    </a:ext>
                  </a:extLst>
                </a:gridCol>
              </a:tblGrid>
              <a:tr h="457046">
                <a:tc>
                  <a:txBody>
                    <a:bodyPr/>
                    <a:lstStyle/>
                    <a:p>
                      <a:r>
                        <a:rPr lang="en-US" sz="1100" dirty="0" err="1"/>
                        <a:t>Emp_id</a:t>
                      </a:r>
                      <a:endParaRPr lang="en-IN" sz="1100" dirty="0"/>
                    </a:p>
                  </a:txBody>
                  <a:tcPr>
                    <a:solidFill>
                      <a:schemeClr val="accent1"/>
                    </a:solidFill>
                  </a:tcPr>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1100" dirty="0" err="1"/>
                        <a:t>Leave_id</a:t>
                      </a:r>
                      <a:endParaRPr lang="en-IN" sz="1100" dirty="0"/>
                    </a:p>
                    <a:p>
                      <a:endParaRPr lang="en-IN" sz="1100" dirty="0"/>
                    </a:p>
                  </a:txBody>
                  <a:tcPr>
                    <a:solidFill>
                      <a:schemeClr val="accent1"/>
                    </a:solidFill>
                  </a:tcPr>
                </a:tc>
                <a:tc>
                  <a:txBody>
                    <a:bodyPr/>
                    <a:lstStyle/>
                    <a:p>
                      <a:r>
                        <a:rPr lang="en-IN" sz="1100"/>
                        <a:t>Month_year</a:t>
                      </a:r>
                    </a:p>
                  </a:txBody>
                  <a:tcPr>
                    <a:solidFill>
                      <a:schemeClr val="accent1"/>
                    </a:solidFill>
                  </a:tcPr>
                </a:tc>
                <a:tc>
                  <a:txBody>
                    <a:bodyPr/>
                    <a:lstStyle/>
                    <a:p>
                      <a:r>
                        <a:rPr lang="en-US" sz="1100" dirty="0" err="1"/>
                        <a:t>Mail_id</a:t>
                      </a:r>
                      <a:endParaRPr lang="en-IN" sz="1100" dirty="0"/>
                    </a:p>
                  </a:txBody>
                  <a:tcPr>
                    <a:solidFill>
                      <a:schemeClr val="accent1"/>
                    </a:solidFill>
                  </a:tcPr>
                </a:tc>
                <a:tc>
                  <a:txBody>
                    <a:bodyPr/>
                    <a:lstStyle/>
                    <a:p>
                      <a:r>
                        <a:rPr lang="en-US" sz="1100" dirty="0" err="1"/>
                        <a:t>Phone_number</a:t>
                      </a:r>
                      <a:endParaRPr lang="en-IN" sz="1100" dirty="0"/>
                    </a:p>
                  </a:txBody>
                  <a:tcPr>
                    <a:solidFill>
                      <a:schemeClr val="accent1"/>
                    </a:solidFill>
                  </a:tcPr>
                </a:tc>
                <a:extLst>
                  <a:ext uri="{0D108BD9-81ED-4DB2-BD59-A6C34878D82A}">
                    <a16:rowId xmlns:a16="http://schemas.microsoft.com/office/drawing/2014/main" val="4075988151"/>
                  </a:ext>
                </a:extLst>
              </a:tr>
            </a:tbl>
          </a:graphicData>
        </a:graphic>
      </p:graphicFrame>
      <p:graphicFrame>
        <p:nvGraphicFramePr>
          <p:cNvPr id="15" name="Table 5">
            <a:extLst>
              <a:ext uri="{FF2B5EF4-FFF2-40B4-BE49-F238E27FC236}">
                <a16:creationId xmlns:a16="http://schemas.microsoft.com/office/drawing/2014/main" id="{844FF05B-013D-4177-86C5-055E7303CD7A}"/>
              </a:ext>
            </a:extLst>
          </p:cNvPr>
          <p:cNvGraphicFramePr>
            <a:graphicFrameLocks noGrp="1"/>
          </p:cNvGraphicFramePr>
          <p:nvPr/>
        </p:nvGraphicFramePr>
        <p:xfrm>
          <a:off x="3833223" y="1107408"/>
          <a:ext cx="4119238" cy="426720"/>
        </p:xfrm>
        <a:graphic>
          <a:graphicData uri="http://schemas.openxmlformats.org/drawingml/2006/table">
            <a:tbl>
              <a:tblPr firstRow="1" bandRow="1">
                <a:tableStyleId>{5C22544A-7EE6-4342-B048-85BDC9FD1C3A}</a:tableStyleId>
              </a:tblPr>
              <a:tblGrid>
                <a:gridCol w="738289">
                  <a:extLst>
                    <a:ext uri="{9D8B030D-6E8A-4147-A177-3AD203B41FA5}">
                      <a16:colId xmlns:a16="http://schemas.microsoft.com/office/drawing/2014/main" val="3264223316"/>
                    </a:ext>
                  </a:extLst>
                </a:gridCol>
                <a:gridCol w="696889">
                  <a:extLst>
                    <a:ext uri="{9D8B030D-6E8A-4147-A177-3AD203B41FA5}">
                      <a16:colId xmlns:a16="http://schemas.microsoft.com/office/drawing/2014/main" val="1722252119"/>
                    </a:ext>
                  </a:extLst>
                </a:gridCol>
                <a:gridCol w="848688">
                  <a:extLst>
                    <a:ext uri="{9D8B030D-6E8A-4147-A177-3AD203B41FA5}">
                      <a16:colId xmlns:a16="http://schemas.microsoft.com/office/drawing/2014/main" val="2534433814"/>
                    </a:ext>
                  </a:extLst>
                </a:gridCol>
                <a:gridCol w="917686">
                  <a:extLst>
                    <a:ext uri="{9D8B030D-6E8A-4147-A177-3AD203B41FA5}">
                      <a16:colId xmlns:a16="http://schemas.microsoft.com/office/drawing/2014/main" val="2840382310"/>
                    </a:ext>
                  </a:extLst>
                </a:gridCol>
                <a:gridCol w="917686">
                  <a:extLst>
                    <a:ext uri="{9D8B030D-6E8A-4147-A177-3AD203B41FA5}">
                      <a16:colId xmlns:a16="http://schemas.microsoft.com/office/drawing/2014/main" val="494239998"/>
                    </a:ext>
                  </a:extLst>
                </a:gridCol>
              </a:tblGrid>
              <a:tr h="370840">
                <a:tc>
                  <a:txBody>
                    <a:bodyPr/>
                    <a:lstStyle/>
                    <a:p>
                      <a:r>
                        <a:rPr lang="en-US" sz="1100" dirty="0" err="1"/>
                        <a:t>Emp_id</a:t>
                      </a:r>
                      <a:endParaRPr lang="en-IN" sz="1100" dirty="0"/>
                    </a:p>
                  </a:txBody>
                  <a:tcPr>
                    <a:solidFill>
                      <a:schemeClr val="accent1"/>
                    </a:solidFill>
                  </a:tcPr>
                </a:tc>
                <a:tc>
                  <a:txBody>
                    <a:bodyPr/>
                    <a:lstStyle/>
                    <a:p>
                      <a:r>
                        <a:rPr lang="en-US" sz="1100" dirty="0" err="1"/>
                        <a:t>Dept_code</a:t>
                      </a:r>
                      <a:endParaRPr lang="en-IN" sz="1100" dirty="0"/>
                    </a:p>
                  </a:txBody>
                  <a:tcPr>
                    <a:solidFill>
                      <a:schemeClr val="accent1"/>
                    </a:solidFill>
                  </a:tcPr>
                </a:tc>
                <a:tc>
                  <a:txBody>
                    <a:bodyPr/>
                    <a:lstStyle/>
                    <a:p>
                      <a:r>
                        <a:rPr lang="en-US" sz="1100" dirty="0" err="1"/>
                        <a:t>Hire_date</a:t>
                      </a:r>
                      <a:endParaRPr lang="en-IN" sz="1100" dirty="0"/>
                    </a:p>
                  </a:txBody>
                  <a:tcPr>
                    <a:solidFill>
                      <a:schemeClr val="accent1"/>
                    </a:solidFill>
                  </a:tcPr>
                </a:tc>
                <a:tc>
                  <a:txBody>
                    <a:bodyPr/>
                    <a:lstStyle/>
                    <a:p>
                      <a:r>
                        <a:rPr lang="en-US" sz="1100" dirty="0" err="1"/>
                        <a:t>Join_date</a:t>
                      </a:r>
                      <a:endParaRPr lang="en-IN" sz="1100" dirty="0"/>
                    </a:p>
                  </a:txBody>
                  <a:tcPr>
                    <a:solidFill>
                      <a:schemeClr val="accent1"/>
                    </a:solidFill>
                  </a:tcPr>
                </a:tc>
                <a:tc>
                  <a:txBody>
                    <a:bodyPr/>
                    <a:lstStyle/>
                    <a:p>
                      <a:r>
                        <a:rPr lang="en-US" sz="1100" dirty="0" err="1"/>
                        <a:t>Branch_name</a:t>
                      </a:r>
                      <a:endParaRPr lang="en-IN" sz="1100" dirty="0"/>
                    </a:p>
                  </a:txBody>
                  <a:tcPr>
                    <a:solidFill>
                      <a:schemeClr val="accent1"/>
                    </a:solidFill>
                  </a:tcPr>
                </a:tc>
                <a:extLst>
                  <a:ext uri="{0D108BD9-81ED-4DB2-BD59-A6C34878D82A}">
                    <a16:rowId xmlns:a16="http://schemas.microsoft.com/office/drawing/2014/main" val="4075988151"/>
                  </a:ext>
                </a:extLst>
              </a:tr>
            </a:tbl>
          </a:graphicData>
        </a:graphic>
      </p:graphicFrame>
      <p:graphicFrame>
        <p:nvGraphicFramePr>
          <p:cNvPr id="17" name="Table 5">
            <a:extLst>
              <a:ext uri="{FF2B5EF4-FFF2-40B4-BE49-F238E27FC236}">
                <a16:creationId xmlns:a16="http://schemas.microsoft.com/office/drawing/2014/main" id="{6D474BEF-668B-44B0-BDE2-8A0B7AD8F639}"/>
              </a:ext>
            </a:extLst>
          </p:cNvPr>
          <p:cNvGraphicFramePr>
            <a:graphicFrameLocks noGrp="1"/>
          </p:cNvGraphicFramePr>
          <p:nvPr/>
        </p:nvGraphicFramePr>
        <p:xfrm>
          <a:off x="594172" y="4699521"/>
          <a:ext cx="4119239" cy="426720"/>
        </p:xfrm>
        <a:graphic>
          <a:graphicData uri="http://schemas.openxmlformats.org/drawingml/2006/table">
            <a:tbl>
              <a:tblPr firstRow="1" bandRow="1">
                <a:tableStyleId>{5C22544A-7EE6-4342-B048-85BDC9FD1C3A}</a:tableStyleId>
              </a:tblPr>
              <a:tblGrid>
                <a:gridCol w="949911">
                  <a:extLst>
                    <a:ext uri="{9D8B030D-6E8A-4147-A177-3AD203B41FA5}">
                      <a16:colId xmlns:a16="http://schemas.microsoft.com/office/drawing/2014/main" val="3264223316"/>
                    </a:ext>
                  </a:extLst>
                </a:gridCol>
                <a:gridCol w="896644">
                  <a:extLst>
                    <a:ext uri="{9D8B030D-6E8A-4147-A177-3AD203B41FA5}">
                      <a16:colId xmlns:a16="http://schemas.microsoft.com/office/drawing/2014/main" val="1722252119"/>
                    </a:ext>
                  </a:extLst>
                </a:gridCol>
                <a:gridCol w="1091954">
                  <a:extLst>
                    <a:ext uri="{9D8B030D-6E8A-4147-A177-3AD203B41FA5}">
                      <a16:colId xmlns:a16="http://schemas.microsoft.com/office/drawing/2014/main" val="2534433814"/>
                    </a:ext>
                  </a:extLst>
                </a:gridCol>
                <a:gridCol w="1180730">
                  <a:extLst>
                    <a:ext uri="{9D8B030D-6E8A-4147-A177-3AD203B41FA5}">
                      <a16:colId xmlns:a16="http://schemas.microsoft.com/office/drawing/2014/main" val="2840382310"/>
                    </a:ext>
                  </a:extLst>
                </a:gridCol>
              </a:tblGrid>
              <a:tr h="370840">
                <a:tc>
                  <a:txBody>
                    <a:bodyPr/>
                    <a:lstStyle/>
                    <a:p>
                      <a:r>
                        <a:rPr lang="en-US" sz="1100" dirty="0" err="1"/>
                        <a:t>Emp_id</a:t>
                      </a:r>
                      <a:endParaRPr lang="en-IN" sz="1100" dirty="0"/>
                    </a:p>
                  </a:txBody>
                  <a:tcPr>
                    <a:solidFill>
                      <a:schemeClr val="accent1"/>
                    </a:solidFill>
                  </a:tcPr>
                </a:tc>
                <a:tc>
                  <a:txBody>
                    <a:bodyPr/>
                    <a:lstStyle/>
                    <a:p>
                      <a:r>
                        <a:rPr lang="en-US" sz="1100" dirty="0" err="1"/>
                        <a:t>Payroll_id</a:t>
                      </a:r>
                      <a:endParaRPr lang="en-IN" sz="1100" dirty="0"/>
                    </a:p>
                  </a:txBody>
                  <a:tcPr>
                    <a:solidFill>
                      <a:schemeClr val="accent1"/>
                    </a:solidFill>
                  </a:tcPr>
                </a:tc>
                <a:tc>
                  <a:txBody>
                    <a:bodyPr/>
                    <a:lstStyle/>
                    <a:p>
                      <a:r>
                        <a:rPr lang="en-US" sz="1100" dirty="0"/>
                        <a:t>S</a:t>
                      </a:r>
                      <a:r>
                        <a:rPr lang="en-IN" sz="1100" dirty="0" err="1"/>
                        <a:t>alary_per_hour</a:t>
                      </a:r>
                      <a:endParaRPr lang="en-IN" sz="1100" dirty="0"/>
                    </a:p>
                  </a:txBody>
                  <a:tcPr>
                    <a:solidFill>
                      <a:schemeClr val="accent1"/>
                    </a:solidFill>
                  </a:tcPr>
                </a:tc>
                <a:tc>
                  <a:txBody>
                    <a:bodyPr/>
                    <a:lstStyle/>
                    <a:p>
                      <a:r>
                        <a:rPr lang="en-US" sz="1100" dirty="0" err="1"/>
                        <a:t>No_of_hours</a:t>
                      </a:r>
                      <a:endParaRPr lang="en-IN" sz="1100" dirty="0"/>
                    </a:p>
                  </a:txBody>
                  <a:tcPr>
                    <a:solidFill>
                      <a:schemeClr val="accent1"/>
                    </a:solidFill>
                  </a:tcPr>
                </a:tc>
                <a:extLst>
                  <a:ext uri="{0D108BD9-81ED-4DB2-BD59-A6C34878D82A}">
                    <a16:rowId xmlns:a16="http://schemas.microsoft.com/office/drawing/2014/main" val="4075988151"/>
                  </a:ext>
                </a:extLst>
              </a:tr>
            </a:tbl>
          </a:graphicData>
        </a:graphic>
      </p:graphicFrame>
      <p:graphicFrame>
        <p:nvGraphicFramePr>
          <p:cNvPr id="22" name="Table 5">
            <a:extLst>
              <a:ext uri="{FF2B5EF4-FFF2-40B4-BE49-F238E27FC236}">
                <a16:creationId xmlns:a16="http://schemas.microsoft.com/office/drawing/2014/main" id="{BFC67FDE-E989-47A8-904E-9011EEAF566F}"/>
              </a:ext>
            </a:extLst>
          </p:cNvPr>
          <p:cNvGraphicFramePr>
            <a:graphicFrameLocks noGrp="1"/>
          </p:cNvGraphicFramePr>
          <p:nvPr/>
        </p:nvGraphicFramePr>
        <p:xfrm>
          <a:off x="6920236" y="4720268"/>
          <a:ext cx="4119239" cy="370840"/>
        </p:xfrm>
        <a:graphic>
          <a:graphicData uri="http://schemas.openxmlformats.org/drawingml/2006/table">
            <a:tbl>
              <a:tblPr firstRow="1" bandRow="1">
                <a:tableStyleId>{5C22544A-7EE6-4342-B048-85BDC9FD1C3A}</a:tableStyleId>
              </a:tblPr>
              <a:tblGrid>
                <a:gridCol w="949911">
                  <a:extLst>
                    <a:ext uri="{9D8B030D-6E8A-4147-A177-3AD203B41FA5}">
                      <a16:colId xmlns:a16="http://schemas.microsoft.com/office/drawing/2014/main" val="3264223316"/>
                    </a:ext>
                  </a:extLst>
                </a:gridCol>
                <a:gridCol w="896644">
                  <a:extLst>
                    <a:ext uri="{9D8B030D-6E8A-4147-A177-3AD203B41FA5}">
                      <a16:colId xmlns:a16="http://schemas.microsoft.com/office/drawing/2014/main" val="1722252119"/>
                    </a:ext>
                  </a:extLst>
                </a:gridCol>
                <a:gridCol w="1091954">
                  <a:extLst>
                    <a:ext uri="{9D8B030D-6E8A-4147-A177-3AD203B41FA5}">
                      <a16:colId xmlns:a16="http://schemas.microsoft.com/office/drawing/2014/main" val="2534433814"/>
                    </a:ext>
                  </a:extLst>
                </a:gridCol>
                <a:gridCol w="1180730">
                  <a:extLst>
                    <a:ext uri="{9D8B030D-6E8A-4147-A177-3AD203B41FA5}">
                      <a16:colId xmlns:a16="http://schemas.microsoft.com/office/drawing/2014/main" val="2840382310"/>
                    </a:ext>
                  </a:extLst>
                </a:gridCol>
              </a:tblGrid>
              <a:tr h="370840">
                <a:tc>
                  <a:txBody>
                    <a:bodyPr/>
                    <a:lstStyle/>
                    <a:p>
                      <a:r>
                        <a:rPr lang="en-US" sz="1100" dirty="0" err="1"/>
                        <a:t>Emp_id</a:t>
                      </a:r>
                      <a:endParaRPr lang="en-IN" sz="1100" dirty="0"/>
                    </a:p>
                  </a:txBody>
                  <a:tcPr>
                    <a:solidFill>
                      <a:schemeClr val="accent1"/>
                    </a:solidFill>
                  </a:tcPr>
                </a:tc>
                <a:tc>
                  <a:txBody>
                    <a:bodyPr/>
                    <a:lstStyle/>
                    <a:p>
                      <a:r>
                        <a:rPr lang="en-US" sz="1100" dirty="0" err="1"/>
                        <a:t>User_type</a:t>
                      </a:r>
                      <a:endParaRPr lang="en-IN" sz="1100" dirty="0"/>
                    </a:p>
                  </a:txBody>
                  <a:tcPr>
                    <a:solidFill>
                      <a:schemeClr val="accent1"/>
                    </a:solidFill>
                  </a:tcPr>
                </a:tc>
                <a:tc>
                  <a:txBody>
                    <a:bodyPr/>
                    <a:lstStyle/>
                    <a:p>
                      <a:r>
                        <a:rPr lang="en-US" sz="1100" dirty="0" err="1"/>
                        <a:t>System_code</a:t>
                      </a:r>
                      <a:endParaRPr lang="en-IN" sz="1100" dirty="0"/>
                    </a:p>
                  </a:txBody>
                  <a:tcPr>
                    <a:solidFill>
                      <a:schemeClr val="accent1"/>
                    </a:solidFill>
                  </a:tcPr>
                </a:tc>
                <a:tc>
                  <a:txBody>
                    <a:bodyPr/>
                    <a:lstStyle/>
                    <a:p>
                      <a:r>
                        <a:rPr lang="en-US" sz="1100" dirty="0" err="1"/>
                        <a:t>Manager_id</a:t>
                      </a:r>
                      <a:endParaRPr lang="en-IN" sz="1100" dirty="0"/>
                    </a:p>
                  </a:txBody>
                  <a:tcPr>
                    <a:solidFill>
                      <a:schemeClr val="accent1"/>
                    </a:solidFill>
                  </a:tcPr>
                </a:tc>
                <a:extLst>
                  <a:ext uri="{0D108BD9-81ED-4DB2-BD59-A6C34878D82A}">
                    <a16:rowId xmlns:a16="http://schemas.microsoft.com/office/drawing/2014/main" val="4075988151"/>
                  </a:ext>
                </a:extLst>
              </a:tr>
            </a:tbl>
          </a:graphicData>
        </a:graphic>
      </p:graphicFrame>
      <p:cxnSp>
        <p:nvCxnSpPr>
          <p:cNvPr id="10" name="Straight Connector 9">
            <a:extLst>
              <a:ext uri="{FF2B5EF4-FFF2-40B4-BE49-F238E27FC236}">
                <a16:creationId xmlns:a16="http://schemas.microsoft.com/office/drawing/2014/main" id="{C9C1E3F9-11FF-4363-9F11-36125FF9F30B}"/>
              </a:ext>
            </a:extLst>
          </p:cNvPr>
          <p:cNvCxnSpPr/>
          <p:nvPr/>
        </p:nvCxnSpPr>
        <p:spPr>
          <a:xfrm>
            <a:off x="783771" y="1930528"/>
            <a:ext cx="7467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3A85C29-577D-4A96-A69C-FE505BAED30F}"/>
              </a:ext>
            </a:extLst>
          </p:cNvPr>
          <p:cNvCxnSpPr/>
          <p:nvPr/>
        </p:nvCxnSpPr>
        <p:spPr>
          <a:xfrm>
            <a:off x="10292755" y="1768670"/>
            <a:ext cx="7467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BEFE671-E85B-4522-8B9C-5BCCF0F9C06C}"/>
              </a:ext>
            </a:extLst>
          </p:cNvPr>
          <p:cNvCxnSpPr/>
          <p:nvPr/>
        </p:nvCxnSpPr>
        <p:spPr>
          <a:xfrm>
            <a:off x="4217437" y="1847461"/>
            <a:ext cx="328419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D6A1360-985D-4D87-9870-E34CA5AFAE01}"/>
              </a:ext>
            </a:extLst>
          </p:cNvPr>
          <p:cNvCxnSpPr/>
          <p:nvPr/>
        </p:nvCxnSpPr>
        <p:spPr>
          <a:xfrm flipV="1">
            <a:off x="4217437" y="1530264"/>
            <a:ext cx="0" cy="3171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9954543-CE42-4FD5-80B2-D7EEAC12AA71}"/>
              </a:ext>
            </a:extLst>
          </p:cNvPr>
          <p:cNvCxnSpPr/>
          <p:nvPr/>
        </p:nvCxnSpPr>
        <p:spPr>
          <a:xfrm flipV="1">
            <a:off x="4945224" y="1530264"/>
            <a:ext cx="0" cy="3171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F7CE84B-20A4-4C70-8F98-0D1BD8CCDB47}"/>
              </a:ext>
            </a:extLst>
          </p:cNvPr>
          <p:cNvCxnSpPr/>
          <p:nvPr/>
        </p:nvCxnSpPr>
        <p:spPr>
          <a:xfrm flipV="1">
            <a:off x="5781583" y="1530264"/>
            <a:ext cx="0" cy="3171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369129F-76CA-42BA-9DC3-CF613C49E224}"/>
              </a:ext>
            </a:extLst>
          </p:cNvPr>
          <p:cNvCxnSpPr/>
          <p:nvPr/>
        </p:nvCxnSpPr>
        <p:spPr>
          <a:xfrm flipV="1">
            <a:off x="6615404" y="1530264"/>
            <a:ext cx="0" cy="3171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E36C848E-80F1-4BE8-BB43-B0337CEE0E42}"/>
              </a:ext>
            </a:extLst>
          </p:cNvPr>
          <p:cNvCxnSpPr/>
          <p:nvPr/>
        </p:nvCxnSpPr>
        <p:spPr>
          <a:xfrm flipV="1">
            <a:off x="7501632" y="1530264"/>
            <a:ext cx="0" cy="3171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3E72856-3B19-4B37-BEB3-EF269005092D}"/>
              </a:ext>
            </a:extLst>
          </p:cNvPr>
          <p:cNvCxnSpPr/>
          <p:nvPr/>
        </p:nvCxnSpPr>
        <p:spPr>
          <a:xfrm>
            <a:off x="2448902" y="2711544"/>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307DAFE-1A5B-476D-8D0A-F186996AB4B6}"/>
              </a:ext>
            </a:extLst>
          </p:cNvPr>
          <p:cNvCxnSpPr/>
          <p:nvPr/>
        </p:nvCxnSpPr>
        <p:spPr>
          <a:xfrm>
            <a:off x="2448902" y="3076209"/>
            <a:ext cx="660179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2FD70800-AE0A-4349-B522-0F60E51806E7}"/>
              </a:ext>
            </a:extLst>
          </p:cNvPr>
          <p:cNvCxnSpPr/>
          <p:nvPr/>
        </p:nvCxnSpPr>
        <p:spPr>
          <a:xfrm flipV="1">
            <a:off x="3833223" y="2711544"/>
            <a:ext cx="0" cy="3534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93D589F9-6208-4EF4-B617-36488F34FFC7}"/>
              </a:ext>
            </a:extLst>
          </p:cNvPr>
          <p:cNvCxnSpPr/>
          <p:nvPr/>
        </p:nvCxnSpPr>
        <p:spPr>
          <a:xfrm flipV="1">
            <a:off x="5749798" y="2711544"/>
            <a:ext cx="0" cy="3646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009F890-0880-46E6-A8D6-E6DEBEBA0AAE}"/>
              </a:ext>
            </a:extLst>
          </p:cNvPr>
          <p:cNvCxnSpPr/>
          <p:nvPr/>
        </p:nvCxnSpPr>
        <p:spPr>
          <a:xfrm flipV="1">
            <a:off x="7389845" y="2711544"/>
            <a:ext cx="0" cy="3534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52904D2-8471-4B43-B287-92CF5B66AA71}"/>
              </a:ext>
            </a:extLst>
          </p:cNvPr>
          <p:cNvCxnSpPr/>
          <p:nvPr/>
        </p:nvCxnSpPr>
        <p:spPr>
          <a:xfrm flipV="1">
            <a:off x="9050694" y="2711544"/>
            <a:ext cx="0" cy="3646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A8C6F967-5AA1-4AED-9812-1A7F0080105B}"/>
              </a:ext>
            </a:extLst>
          </p:cNvPr>
          <p:cNvCxnSpPr>
            <a:cxnSpLocks/>
          </p:cNvCxnSpPr>
          <p:nvPr/>
        </p:nvCxnSpPr>
        <p:spPr>
          <a:xfrm>
            <a:off x="2808514" y="3904599"/>
            <a:ext cx="0" cy="4125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65EF236D-EEB4-4F6A-B056-9A2429A0E58E}"/>
              </a:ext>
            </a:extLst>
          </p:cNvPr>
          <p:cNvCxnSpPr>
            <a:cxnSpLocks/>
          </p:cNvCxnSpPr>
          <p:nvPr/>
        </p:nvCxnSpPr>
        <p:spPr>
          <a:xfrm>
            <a:off x="2808514" y="4326430"/>
            <a:ext cx="605556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BE0514EA-C345-4B62-974F-A7D37EA6BF52}"/>
              </a:ext>
            </a:extLst>
          </p:cNvPr>
          <p:cNvCxnSpPr>
            <a:cxnSpLocks/>
          </p:cNvCxnSpPr>
          <p:nvPr/>
        </p:nvCxnSpPr>
        <p:spPr>
          <a:xfrm flipV="1">
            <a:off x="8864082" y="3904600"/>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7EC412E-B2B0-4D2B-81BA-F07339852C14}"/>
              </a:ext>
            </a:extLst>
          </p:cNvPr>
          <p:cNvCxnSpPr>
            <a:cxnSpLocks/>
          </p:cNvCxnSpPr>
          <p:nvPr/>
        </p:nvCxnSpPr>
        <p:spPr>
          <a:xfrm>
            <a:off x="3833223" y="3904599"/>
            <a:ext cx="0" cy="4125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AFA9BD7D-BFD3-4309-BCC1-6DB51C767DFF}"/>
              </a:ext>
            </a:extLst>
          </p:cNvPr>
          <p:cNvCxnSpPr>
            <a:cxnSpLocks/>
          </p:cNvCxnSpPr>
          <p:nvPr/>
        </p:nvCxnSpPr>
        <p:spPr>
          <a:xfrm flipV="1">
            <a:off x="4713411" y="3904601"/>
            <a:ext cx="0" cy="4311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A83A13D1-3364-47A2-B887-F416BB0D11D8}"/>
              </a:ext>
            </a:extLst>
          </p:cNvPr>
          <p:cNvCxnSpPr>
            <a:cxnSpLocks/>
            <a:endCxn id="3" idx="2"/>
          </p:cNvCxnSpPr>
          <p:nvPr/>
        </p:nvCxnSpPr>
        <p:spPr>
          <a:xfrm flipV="1">
            <a:off x="5781582" y="3904599"/>
            <a:ext cx="0" cy="4487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02A75719-7E02-441F-A14C-1ECC170A62B3}"/>
              </a:ext>
            </a:extLst>
          </p:cNvPr>
          <p:cNvCxnSpPr>
            <a:cxnSpLocks/>
          </p:cNvCxnSpPr>
          <p:nvPr/>
        </p:nvCxnSpPr>
        <p:spPr>
          <a:xfrm flipV="1">
            <a:off x="6781696" y="3904600"/>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2CB04BF-9776-4DBA-9AA3-283F4B4D97BA}"/>
              </a:ext>
            </a:extLst>
          </p:cNvPr>
          <p:cNvCxnSpPr>
            <a:cxnSpLocks/>
          </p:cNvCxnSpPr>
          <p:nvPr/>
        </p:nvCxnSpPr>
        <p:spPr>
          <a:xfrm flipV="1">
            <a:off x="7745860" y="3904600"/>
            <a:ext cx="0" cy="3938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14C9156-6B20-4712-9DB3-37E9EF228606}"/>
              </a:ext>
            </a:extLst>
          </p:cNvPr>
          <p:cNvCxnSpPr/>
          <p:nvPr/>
        </p:nvCxnSpPr>
        <p:spPr>
          <a:xfrm>
            <a:off x="807152" y="5126241"/>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D328EA96-74EF-432A-9040-43CAD49E2687}"/>
              </a:ext>
            </a:extLst>
          </p:cNvPr>
          <p:cNvCxnSpPr>
            <a:cxnSpLocks/>
          </p:cNvCxnSpPr>
          <p:nvPr/>
        </p:nvCxnSpPr>
        <p:spPr>
          <a:xfrm>
            <a:off x="807152" y="5490906"/>
            <a:ext cx="319611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41EB5728-479A-4EF2-8BFF-93541A76B35A}"/>
              </a:ext>
            </a:extLst>
          </p:cNvPr>
          <p:cNvCxnSpPr/>
          <p:nvPr/>
        </p:nvCxnSpPr>
        <p:spPr>
          <a:xfrm flipV="1">
            <a:off x="2969713" y="5126241"/>
            <a:ext cx="0" cy="3646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3A17D4A9-BF03-4143-ADD5-9A2FA40E1B38}"/>
              </a:ext>
            </a:extLst>
          </p:cNvPr>
          <p:cNvCxnSpPr/>
          <p:nvPr/>
        </p:nvCxnSpPr>
        <p:spPr>
          <a:xfrm flipV="1">
            <a:off x="4003270" y="5137445"/>
            <a:ext cx="0" cy="3534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A428678F-1F9C-43E6-BF42-F0E0D827B7B5}"/>
              </a:ext>
            </a:extLst>
          </p:cNvPr>
          <p:cNvCxnSpPr/>
          <p:nvPr/>
        </p:nvCxnSpPr>
        <p:spPr>
          <a:xfrm>
            <a:off x="1976151" y="5137445"/>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18833AF7-127F-48A3-8803-292EF81B7844}"/>
              </a:ext>
            </a:extLst>
          </p:cNvPr>
          <p:cNvCxnSpPr/>
          <p:nvPr/>
        </p:nvCxnSpPr>
        <p:spPr>
          <a:xfrm>
            <a:off x="7389845" y="5126241"/>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5288FC9F-6BF1-4D17-9250-A9A4C06218AA}"/>
              </a:ext>
            </a:extLst>
          </p:cNvPr>
          <p:cNvCxnSpPr>
            <a:cxnSpLocks/>
          </p:cNvCxnSpPr>
          <p:nvPr/>
        </p:nvCxnSpPr>
        <p:spPr>
          <a:xfrm>
            <a:off x="7389845" y="5479702"/>
            <a:ext cx="319611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AED0B727-ADEA-4E58-8612-D04A05A330A3}"/>
              </a:ext>
            </a:extLst>
          </p:cNvPr>
          <p:cNvCxnSpPr/>
          <p:nvPr/>
        </p:nvCxnSpPr>
        <p:spPr>
          <a:xfrm flipV="1">
            <a:off x="9384455" y="5115037"/>
            <a:ext cx="0" cy="3646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6E4B697A-CF10-476E-B2C2-AE7C50089B7A}"/>
              </a:ext>
            </a:extLst>
          </p:cNvPr>
          <p:cNvCxnSpPr/>
          <p:nvPr/>
        </p:nvCxnSpPr>
        <p:spPr>
          <a:xfrm flipV="1">
            <a:off x="10572350" y="5115037"/>
            <a:ext cx="0" cy="3534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7440DC47-3FE4-48EB-8F7F-CBEB7660A3FF}"/>
              </a:ext>
            </a:extLst>
          </p:cNvPr>
          <p:cNvCxnSpPr/>
          <p:nvPr/>
        </p:nvCxnSpPr>
        <p:spPr>
          <a:xfrm>
            <a:off x="8362901" y="5137445"/>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714E5BC4-5BE5-4770-AFD1-73DB46A3387B}"/>
              </a:ext>
            </a:extLst>
          </p:cNvPr>
          <p:cNvCxnSpPr/>
          <p:nvPr/>
        </p:nvCxnSpPr>
        <p:spPr>
          <a:xfrm>
            <a:off x="637105" y="6230364"/>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3AF48742-0B66-4538-9C63-DC239BD9D81D}"/>
              </a:ext>
            </a:extLst>
          </p:cNvPr>
          <p:cNvCxnSpPr>
            <a:cxnSpLocks/>
          </p:cNvCxnSpPr>
          <p:nvPr/>
        </p:nvCxnSpPr>
        <p:spPr>
          <a:xfrm>
            <a:off x="637105" y="6595029"/>
            <a:ext cx="202260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345A305-17A5-4499-83D6-9D5A63B59272}"/>
              </a:ext>
            </a:extLst>
          </p:cNvPr>
          <p:cNvCxnSpPr/>
          <p:nvPr/>
        </p:nvCxnSpPr>
        <p:spPr>
          <a:xfrm flipV="1">
            <a:off x="2659707" y="6219160"/>
            <a:ext cx="0" cy="3646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2472577B-E314-447B-8CD2-36254459505A}"/>
              </a:ext>
            </a:extLst>
          </p:cNvPr>
          <p:cNvCxnSpPr/>
          <p:nvPr/>
        </p:nvCxnSpPr>
        <p:spPr>
          <a:xfrm flipV="1">
            <a:off x="1757748" y="6219160"/>
            <a:ext cx="0" cy="3646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BB4D5387-348D-4A0B-8AA5-BE2DEE83FB06}"/>
              </a:ext>
            </a:extLst>
          </p:cNvPr>
          <p:cNvCxnSpPr/>
          <p:nvPr/>
        </p:nvCxnSpPr>
        <p:spPr>
          <a:xfrm>
            <a:off x="8684292" y="6230364"/>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BEB4087E-2EFC-42EB-96DF-7498FFA9EAAF}"/>
              </a:ext>
            </a:extLst>
          </p:cNvPr>
          <p:cNvCxnSpPr>
            <a:cxnSpLocks/>
          </p:cNvCxnSpPr>
          <p:nvPr/>
        </p:nvCxnSpPr>
        <p:spPr>
          <a:xfrm>
            <a:off x="8691170" y="6595029"/>
            <a:ext cx="251489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A3BDEB13-7257-4BB1-9404-704E2BDAA8C2}"/>
              </a:ext>
            </a:extLst>
          </p:cNvPr>
          <p:cNvCxnSpPr>
            <a:cxnSpLocks/>
          </p:cNvCxnSpPr>
          <p:nvPr/>
        </p:nvCxnSpPr>
        <p:spPr>
          <a:xfrm flipV="1">
            <a:off x="11182755" y="6219161"/>
            <a:ext cx="0" cy="3646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95FC98C-1AF7-4777-9093-9F50D23D375A}"/>
              </a:ext>
            </a:extLst>
          </p:cNvPr>
          <p:cNvCxnSpPr/>
          <p:nvPr/>
        </p:nvCxnSpPr>
        <p:spPr>
          <a:xfrm>
            <a:off x="9956844" y="6241568"/>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9DF59DDF-B1D9-489D-B3A6-1795415F6DA4}"/>
              </a:ext>
            </a:extLst>
          </p:cNvPr>
          <p:cNvCxnSpPr/>
          <p:nvPr/>
        </p:nvCxnSpPr>
        <p:spPr>
          <a:xfrm>
            <a:off x="3915295" y="6354795"/>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8A974CF5-AA50-4ECD-AF5F-60ADE4E25683}"/>
              </a:ext>
            </a:extLst>
          </p:cNvPr>
          <p:cNvCxnSpPr>
            <a:cxnSpLocks/>
          </p:cNvCxnSpPr>
          <p:nvPr/>
        </p:nvCxnSpPr>
        <p:spPr>
          <a:xfrm>
            <a:off x="3915295" y="6697053"/>
            <a:ext cx="3343947" cy="112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FCFE08B3-CC79-4714-9EEB-FB8AB857E97D}"/>
              </a:ext>
            </a:extLst>
          </p:cNvPr>
          <p:cNvCxnSpPr/>
          <p:nvPr/>
        </p:nvCxnSpPr>
        <p:spPr>
          <a:xfrm>
            <a:off x="4739977" y="6343592"/>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A4D5BAC2-1F56-443A-BC2E-A6F057985FEC}"/>
              </a:ext>
            </a:extLst>
          </p:cNvPr>
          <p:cNvCxnSpPr/>
          <p:nvPr/>
        </p:nvCxnSpPr>
        <p:spPr>
          <a:xfrm>
            <a:off x="5470875" y="6343592"/>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AD0C9A7-6C9B-450E-AF3B-CC6E2795B2F6}"/>
              </a:ext>
            </a:extLst>
          </p:cNvPr>
          <p:cNvCxnSpPr/>
          <p:nvPr/>
        </p:nvCxnSpPr>
        <p:spPr>
          <a:xfrm>
            <a:off x="6304410" y="6324986"/>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06A6FD8A-8741-4046-A6E6-7994911CC2F3}"/>
              </a:ext>
            </a:extLst>
          </p:cNvPr>
          <p:cNvCxnSpPr/>
          <p:nvPr/>
        </p:nvCxnSpPr>
        <p:spPr>
          <a:xfrm>
            <a:off x="7259242" y="6343592"/>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CEBA9F03-FD87-439D-8AE8-6EBF33F9E672}"/>
              </a:ext>
            </a:extLst>
          </p:cNvPr>
          <p:cNvCxnSpPr/>
          <p:nvPr/>
        </p:nvCxnSpPr>
        <p:spPr>
          <a:xfrm flipV="1">
            <a:off x="1538918" y="1577067"/>
            <a:ext cx="0" cy="3534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3409AEAF-9644-416B-8865-7956811A8DD0}"/>
              </a:ext>
            </a:extLst>
          </p:cNvPr>
          <p:cNvCxnSpPr/>
          <p:nvPr/>
        </p:nvCxnSpPr>
        <p:spPr>
          <a:xfrm flipV="1">
            <a:off x="11039475" y="1415209"/>
            <a:ext cx="0" cy="3534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CB351AE-C42F-4A9A-A689-5304A946967F}"/>
              </a:ext>
            </a:extLst>
          </p:cNvPr>
          <p:cNvCxnSpPr/>
          <p:nvPr/>
        </p:nvCxnSpPr>
        <p:spPr>
          <a:xfrm>
            <a:off x="783771" y="1577067"/>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806FA35-8E5F-42D9-96F5-7E4A56A152D0}"/>
              </a:ext>
            </a:extLst>
          </p:cNvPr>
          <p:cNvCxnSpPr/>
          <p:nvPr/>
        </p:nvCxnSpPr>
        <p:spPr>
          <a:xfrm>
            <a:off x="10292755" y="1423437"/>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750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EFF1839A-D96C-4DED-9E03-112F2DEEA6EE}"/>
              </a:ext>
            </a:extLst>
          </p:cNvPr>
          <p:cNvGraphicFramePr>
            <a:graphicFrameLocks noGrp="1"/>
          </p:cNvGraphicFramePr>
          <p:nvPr/>
        </p:nvGraphicFramePr>
        <p:xfrm>
          <a:off x="1664746" y="2203842"/>
          <a:ext cx="4119239" cy="370840"/>
        </p:xfrm>
        <a:graphic>
          <a:graphicData uri="http://schemas.openxmlformats.org/drawingml/2006/table">
            <a:tbl>
              <a:tblPr firstRow="1" bandRow="1">
                <a:tableStyleId>{5C22544A-7EE6-4342-B048-85BDC9FD1C3A}</a:tableStyleId>
              </a:tblPr>
              <a:tblGrid>
                <a:gridCol w="949911">
                  <a:extLst>
                    <a:ext uri="{9D8B030D-6E8A-4147-A177-3AD203B41FA5}">
                      <a16:colId xmlns:a16="http://schemas.microsoft.com/office/drawing/2014/main" val="3264223316"/>
                    </a:ext>
                  </a:extLst>
                </a:gridCol>
                <a:gridCol w="896644">
                  <a:extLst>
                    <a:ext uri="{9D8B030D-6E8A-4147-A177-3AD203B41FA5}">
                      <a16:colId xmlns:a16="http://schemas.microsoft.com/office/drawing/2014/main" val="1722252119"/>
                    </a:ext>
                  </a:extLst>
                </a:gridCol>
                <a:gridCol w="1091954">
                  <a:extLst>
                    <a:ext uri="{9D8B030D-6E8A-4147-A177-3AD203B41FA5}">
                      <a16:colId xmlns:a16="http://schemas.microsoft.com/office/drawing/2014/main" val="2534433814"/>
                    </a:ext>
                  </a:extLst>
                </a:gridCol>
                <a:gridCol w="1180730">
                  <a:extLst>
                    <a:ext uri="{9D8B030D-6E8A-4147-A177-3AD203B41FA5}">
                      <a16:colId xmlns:a16="http://schemas.microsoft.com/office/drawing/2014/main" val="2840382310"/>
                    </a:ext>
                  </a:extLst>
                </a:gridCol>
              </a:tblGrid>
              <a:tr h="370840">
                <a:tc>
                  <a:txBody>
                    <a:bodyPr/>
                    <a:lstStyle/>
                    <a:p>
                      <a:r>
                        <a:rPr lang="en-US" sz="1100" dirty="0" err="1"/>
                        <a:t>Payroll_id</a:t>
                      </a:r>
                      <a:endParaRPr lang="en-IN" sz="1100" dirty="0"/>
                    </a:p>
                  </a:txBody>
                  <a:tcPr>
                    <a:solidFill>
                      <a:schemeClr val="accent1"/>
                    </a:solidFill>
                  </a:tcPr>
                </a:tc>
                <a:tc>
                  <a:txBody>
                    <a:bodyPr/>
                    <a:lstStyle/>
                    <a:p>
                      <a:r>
                        <a:rPr lang="en-US" sz="1100" dirty="0" err="1"/>
                        <a:t>Dept_code</a:t>
                      </a:r>
                      <a:endParaRPr lang="en-IN" sz="1100" dirty="0"/>
                    </a:p>
                  </a:txBody>
                  <a:tcPr>
                    <a:solidFill>
                      <a:schemeClr val="accent1"/>
                    </a:solidFill>
                  </a:tcPr>
                </a:tc>
                <a:tc>
                  <a:txBody>
                    <a:bodyPr/>
                    <a:lstStyle/>
                    <a:p>
                      <a:r>
                        <a:rPr lang="en-US" sz="1100" dirty="0" err="1"/>
                        <a:t>Insurance_id</a:t>
                      </a:r>
                      <a:endParaRPr lang="en-IN" sz="1100" dirty="0"/>
                    </a:p>
                  </a:txBody>
                  <a:tcPr>
                    <a:solidFill>
                      <a:schemeClr val="accent1"/>
                    </a:solidFill>
                  </a:tcPr>
                </a:tc>
                <a:tc>
                  <a:txBody>
                    <a:bodyPr/>
                    <a:lstStyle/>
                    <a:p>
                      <a:r>
                        <a:rPr lang="en-US" sz="1100" dirty="0" err="1"/>
                        <a:t>Insurance_type</a:t>
                      </a:r>
                      <a:endParaRPr lang="en-IN" sz="1100" dirty="0"/>
                    </a:p>
                  </a:txBody>
                  <a:tcPr>
                    <a:solidFill>
                      <a:schemeClr val="accent1"/>
                    </a:solidFill>
                  </a:tcPr>
                </a:tc>
                <a:extLst>
                  <a:ext uri="{0D108BD9-81ED-4DB2-BD59-A6C34878D82A}">
                    <a16:rowId xmlns:a16="http://schemas.microsoft.com/office/drawing/2014/main" val="4075988151"/>
                  </a:ext>
                </a:extLst>
              </a:tr>
            </a:tbl>
          </a:graphicData>
        </a:graphic>
      </p:graphicFrame>
      <p:graphicFrame>
        <p:nvGraphicFramePr>
          <p:cNvPr id="7" name="Table 4">
            <a:extLst>
              <a:ext uri="{FF2B5EF4-FFF2-40B4-BE49-F238E27FC236}">
                <a16:creationId xmlns:a16="http://schemas.microsoft.com/office/drawing/2014/main" id="{FFE6A831-5FD5-4AB0-8353-8B5445C44526}"/>
              </a:ext>
            </a:extLst>
          </p:cNvPr>
          <p:cNvGraphicFramePr>
            <a:graphicFrameLocks noGrp="1"/>
          </p:cNvGraphicFramePr>
          <p:nvPr/>
        </p:nvGraphicFramePr>
        <p:xfrm>
          <a:off x="6793143" y="2180499"/>
          <a:ext cx="3440099" cy="426720"/>
        </p:xfrm>
        <a:graphic>
          <a:graphicData uri="http://schemas.openxmlformats.org/drawingml/2006/table">
            <a:tbl>
              <a:tblPr firstRow="1" bandRow="1">
                <a:tableStyleId>{5C22544A-7EE6-4342-B048-85BDC9FD1C3A}</a:tableStyleId>
              </a:tblPr>
              <a:tblGrid>
                <a:gridCol w="1251827">
                  <a:extLst>
                    <a:ext uri="{9D8B030D-6E8A-4147-A177-3AD203B41FA5}">
                      <a16:colId xmlns:a16="http://schemas.microsoft.com/office/drawing/2014/main" val="3910429973"/>
                    </a:ext>
                  </a:extLst>
                </a:gridCol>
                <a:gridCol w="923731">
                  <a:extLst>
                    <a:ext uri="{9D8B030D-6E8A-4147-A177-3AD203B41FA5}">
                      <a16:colId xmlns:a16="http://schemas.microsoft.com/office/drawing/2014/main" val="136541941"/>
                    </a:ext>
                  </a:extLst>
                </a:gridCol>
                <a:gridCol w="1264541">
                  <a:extLst>
                    <a:ext uri="{9D8B030D-6E8A-4147-A177-3AD203B41FA5}">
                      <a16:colId xmlns:a16="http://schemas.microsoft.com/office/drawing/2014/main" val="3116510540"/>
                    </a:ext>
                  </a:extLst>
                </a:gridCol>
              </a:tblGrid>
              <a:tr h="370840">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1100" dirty="0" err="1"/>
                        <a:t>Leave_type_code</a:t>
                      </a:r>
                      <a:endParaRPr lang="en-IN" sz="1100" dirty="0"/>
                    </a:p>
                    <a:p>
                      <a:endParaRPr lang="en-IN" sz="1100" dirty="0"/>
                    </a:p>
                  </a:txBody>
                  <a:tcPr>
                    <a:solidFill>
                      <a:schemeClr val="accent1"/>
                    </a:solidFill>
                  </a:tcPr>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1100" dirty="0" err="1"/>
                        <a:t>Leave_type</a:t>
                      </a:r>
                      <a:endParaRPr lang="en-IN" sz="1100" dirty="0"/>
                    </a:p>
                  </a:txBody>
                  <a:tcPr>
                    <a:solidFill>
                      <a:schemeClr val="accent1"/>
                    </a:solidFill>
                  </a:tcPr>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1100" dirty="0" err="1"/>
                        <a:t>Leave_pay</a:t>
                      </a:r>
                      <a:endParaRPr lang="en-IN" sz="1100" dirty="0"/>
                    </a:p>
                    <a:p>
                      <a:endParaRPr lang="en-IN" sz="1100" dirty="0"/>
                    </a:p>
                  </a:txBody>
                  <a:tcPr>
                    <a:solidFill>
                      <a:schemeClr val="accent1"/>
                    </a:solidFill>
                  </a:tcPr>
                </a:tc>
                <a:extLst>
                  <a:ext uri="{0D108BD9-81ED-4DB2-BD59-A6C34878D82A}">
                    <a16:rowId xmlns:a16="http://schemas.microsoft.com/office/drawing/2014/main" val="3609030346"/>
                  </a:ext>
                </a:extLst>
              </a:tr>
            </a:tbl>
          </a:graphicData>
        </a:graphic>
      </p:graphicFrame>
      <p:graphicFrame>
        <p:nvGraphicFramePr>
          <p:cNvPr id="8" name="Table 9">
            <a:extLst>
              <a:ext uri="{FF2B5EF4-FFF2-40B4-BE49-F238E27FC236}">
                <a16:creationId xmlns:a16="http://schemas.microsoft.com/office/drawing/2014/main" id="{8886347E-32C8-49B4-B1CD-08E8CACE7D2B}"/>
              </a:ext>
            </a:extLst>
          </p:cNvPr>
          <p:cNvGraphicFramePr>
            <a:graphicFrameLocks noGrp="1"/>
          </p:cNvGraphicFramePr>
          <p:nvPr/>
        </p:nvGraphicFramePr>
        <p:xfrm>
          <a:off x="1122226" y="1215097"/>
          <a:ext cx="1332264" cy="370840"/>
        </p:xfrm>
        <a:graphic>
          <a:graphicData uri="http://schemas.openxmlformats.org/drawingml/2006/table">
            <a:tbl>
              <a:tblPr firstRow="1" bandRow="1">
                <a:tableStyleId>{5C22544A-7EE6-4342-B048-85BDC9FD1C3A}</a:tableStyleId>
              </a:tblPr>
              <a:tblGrid>
                <a:gridCol w="733396">
                  <a:extLst>
                    <a:ext uri="{9D8B030D-6E8A-4147-A177-3AD203B41FA5}">
                      <a16:colId xmlns:a16="http://schemas.microsoft.com/office/drawing/2014/main" val="2775726473"/>
                    </a:ext>
                  </a:extLst>
                </a:gridCol>
                <a:gridCol w="598868">
                  <a:extLst>
                    <a:ext uri="{9D8B030D-6E8A-4147-A177-3AD203B41FA5}">
                      <a16:colId xmlns:a16="http://schemas.microsoft.com/office/drawing/2014/main" val="1824686380"/>
                    </a:ext>
                  </a:extLst>
                </a:gridCol>
              </a:tblGrid>
              <a:tr h="370840">
                <a:tc>
                  <a:txBody>
                    <a:bodyPr/>
                    <a:lstStyle/>
                    <a:p>
                      <a:r>
                        <a:rPr lang="en-US" sz="1100" dirty="0"/>
                        <a:t>City</a:t>
                      </a:r>
                      <a:endParaRPr lang="en-IN" sz="1100" dirty="0"/>
                    </a:p>
                  </a:txBody>
                  <a:tcPr>
                    <a:solidFill>
                      <a:schemeClr val="accent1"/>
                    </a:solidFill>
                  </a:tcPr>
                </a:tc>
                <a:tc>
                  <a:txBody>
                    <a:bodyPr/>
                    <a:lstStyle/>
                    <a:p>
                      <a:r>
                        <a:rPr lang="en-US" sz="1100" dirty="0"/>
                        <a:t>state</a:t>
                      </a:r>
                      <a:endParaRPr lang="en-IN" sz="1100" dirty="0"/>
                    </a:p>
                  </a:txBody>
                  <a:tcPr>
                    <a:solidFill>
                      <a:schemeClr val="accent1"/>
                    </a:solidFill>
                  </a:tcPr>
                </a:tc>
                <a:extLst>
                  <a:ext uri="{0D108BD9-81ED-4DB2-BD59-A6C34878D82A}">
                    <a16:rowId xmlns:a16="http://schemas.microsoft.com/office/drawing/2014/main" val="2778768398"/>
                  </a:ext>
                </a:extLst>
              </a:tr>
            </a:tbl>
          </a:graphicData>
        </a:graphic>
      </p:graphicFrame>
      <p:cxnSp>
        <p:nvCxnSpPr>
          <p:cNvPr id="10" name="Straight Connector 9">
            <a:extLst>
              <a:ext uri="{FF2B5EF4-FFF2-40B4-BE49-F238E27FC236}">
                <a16:creationId xmlns:a16="http://schemas.microsoft.com/office/drawing/2014/main" id="{A72E0F56-1170-4531-BE21-869BE8F46A4D}"/>
              </a:ext>
            </a:extLst>
          </p:cNvPr>
          <p:cNvCxnSpPr/>
          <p:nvPr/>
        </p:nvCxnSpPr>
        <p:spPr>
          <a:xfrm>
            <a:off x="1382953" y="1926710"/>
            <a:ext cx="7467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13" name="Table 5">
            <a:extLst>
              <a:ext uri="{FF2B5EF4-FFF2-40B4-BE49-F238E27FC236}">
                <a16:creationId xmlns:a16="http://schemas.microsoft.com/office/drawing/2014/main" id="{1AD7D38C-C7F2-4AA7-9239-BE2D5563825C}"/>
              </a:ext>
            </a:extLst>
          </p:cNvPr>
          <p:cNvGraphicFramePr>
            <a:graphicFrameLocks noGrp="1"/>
          </p:cNvGraphicFramePr>
          <p:nvPr/>
        </p:nvGraphicFramePr>
        <p:xfrm>
          <a:off x="8965223" y="1074008"/>
          <a:ext cx="1832645" cy="370840"/>
        </p:xfrm>
        <a:graphic>
          <a:graphicData uri="http://schemas.openxmlformats.org/drawingml/2006/table">
            <a:tbl>
              <a:tblPr firstRow="1" bandRow="1">
                <a:tableStyleId>{5C22544A-7EE6-4342-B048-85BDC9FD1C3A}</a:tableStyleId>
              </a:tblPr>
              <a:tblGrid>
                <a:gridCol w="838346">
                  <a:extLst>
                    <a:ext uri="{9D8B030D-6E8A-4147-A177-3AD203B41FA5}">
                      <a16:colId xmlns:a16="http://schemas.microsoft.com/office/drawing/2014/main" val="1416420071"/>
                    </a:ext>
                  </a:extLst>
                </a:gridCol>
                <a:gridCol w="994299">
                  <a:extLst>
                    <a:ext uri="{9D8B030D-6E8A-4147-A177-3AD203B41FA5}">
                      <a16:colId xmlns:a16="http://schemas.microsoft.com/office/drawing/2014/main" val="1123704460"/>
                    </a:ext>
                  </a:extLst>
                </a:gridCol>
              </a:tblGrid>
              <a:tr h="370840">
                <a:tc>
                  <a:txBody>
                    <a:bodyPr/>
                    <a:lstStyle/>
                    <a:p>
                      <a:r>
                        <a:rPr lang="en-US" sz="1100" dirty="0" err="1"/>
                        <a:t>emp_id</a:t>
                      </a:r>
                      <a:endParaRPr lang="en-IN" sz="1100" dirty="0"/>
                    </a:p>
                  </a:txBody>
                  <a:tcPr/>
                </a:tc>
                <a:tc>
                  <a:txBody>
                    <a:bodyPr/>
                    <a:lstStyle/>
                    <a:p>
                      <a:r>
                        <a:rPr lang="en-US" sz="1100" dirty="0" err="1"/>
                        <a:t>mail_id</a:t>
                      </a:r>
                      <a:endParaRPr lang="en-IN" sz="1100" dirty="0"/>
                    </a:p>
                  </a:txBody>
                  <a:tcPr/>
                </a:tc>
                <a:extLst>
                  <a:ext uri="{0D108BD9-81ED-4DB2-BD59-A6C34878D82A}">
                    <a16:rowId xmlns:a16="http://schemas.microsoft.com/office/drawing/2014/main" val="4064371162"/>
                  </a:ext>
                </a:extLst>
              </a:tr>
            </a:tbl>
          </a:graphicData>
        </a:graphic>
      </p:graphicFrame>
      <p:graphicFrame>
        <p:nvGraphicFramePr>
          <p:cNvPr id="15" name="Table 5">
            <a:extLst>
              <a:ext uri="{FF2B5EF4-FFF2-40B4-BE49-F238E27FC236}">
                <a16:creationId xmlns:a16="http://schemas.microsoft.com/office/drawing/2014/main" id="{583C593D-F329-4EDC-87F1-068B8A973236}"/>
              </a:ext>
            </a:extLst>
          </p:cNvPr>
          <p:cNvGraphicFramePr>
            <a:graphicFrameLocks noGrp="1"/>
          </p:cNvGraphicFramePr>
          <p:nvPr/>
        </p:nvGraphicFramePr>
        <p:xfrm>
          <a:off x="4986678" y="1136209"/>
          <a:ext cx="2218644" cy="370840"/>
        </p:xfrm>
        <a:graphic>
          <a:graphicData uri="http://schemas.openxmlformats.org/drawingml/2006/table">
            <a:tbl>
              <a:tblPr firstRow="1" bandRow="1">
                <a:tableStyleId>{5C22544A-7EE6-4342-B048-85BDC9FD1C3A}</a:tableStyleId>
              </a:tblPr>
              <a:tblGrid>
                <a:gridCol w="804257">
                  <a:extLst>
                    <a:ext uri="{9D8B030D-6E8A-4147-A177-3AD203B41FA5}">
                      <a16:colId xmlns:a16="http://schemas.microsoft.com/office/drawing/2014/main" val="1416420071"/>
                    </a:ext>
                  </a:extLst>
                </a:gridCol>
                <a:gridCol w="1414387">
                  <a:extLst>
                    <a:ext uri="{9D8B030D-6E8A-4147-A177-3AD203B41FA5}">
                      <a16:colId xmlns:a16="http://schemas.microsoft.com/office/drawing/2014/main" val="1123704460"/>
                    </a:ext>
                  </a:extLst>
                </a:gridCol>
              </a:tblGrid>
              <a:tr h="370840">
                <a:tc>
                  <a:txBody>
                    <a:bodyPr/>
                    <a:lstStyle/>
                    <a:p>
                      <a:r>
                        <a:rPr lang="en-US" sz="1100" dirty="0" err="1"/>
                        <a:t>emp_id</a:t>
                      </a:r>
                      <a:endParaRPr lang="en-IN" sz="1100" dirty="0"/>
                    </a:p>
                  </a:txBody>
                  <a:tcPr/>
                </a:tc>
                <a:tc>
                  <a:txBody>
                    <a:bodyPr/>
                    <a:lstStyle/>
                    <a:p>
                      <a:r>
                        <a:rPr lang="en-US" sz="1100" dirty="0" err="1"/>
                        <a:t>phone_number</a:t>
                      </a:r>
                      <a:endParaRPr lang="en-IN" sz="1100" dirty="0"/>
                    </a:p>
                  </a:txBody>
                  <a:tcPr>
                    <a:solidFill>
                      <a:schemeClr val="accent1"/>
                    </a:solidFill>
                  </a:tcPr>
                </a:tc>
                <a:extLst>
                  <a:ext uri="{0D108BD9-81ED-4DB2-BD59-A6C34878D82A}">
                    <a16:rowId xmlns:a16="http://schemas.microsoft.com/office/drawing/2014/main" val="4064371162"/>
                  </a:ext>
                </a:extLst>
              </a:tr>
            </a:tbl>
          </a:graphicData>
        </a:graphic>
      </p:graphicFrame>
      <p:graphicFrame>
        <p:nvGraphicFramePr>
          <p:cNvPr id="17" name="Table 16">
            <a:extLst>
              <a:ext uri="{FF2B5EF4-FFF2-40B4-BE49-F238E27FC236}">
                <a16:creationId xmlns:a16="http://schemas.microsoft.com/office/drawing/2014/main" id="{F6A8D2CE-440B-4017-B7BF-103BAA331049}"/>
              </a:ext>
            </a:extLst>
          </p:cNvPr>
          <p:cNvGraphicFramePr>
            <a:graphicFrameLocks noGrp="1"/>
          </p:cNvGraphicFramePr>
          <p:nvPr/>
        </p:nvGraphicFramePr>
        <p:xfrm>
          <a:off x="1122226" y="3260082"/>
          <a:ext cx="9675642" cy="624542"/>
        </p:xfrm>
        <a:graphic>
          <a:graphicData uri="http://schemas.openxmlformats.org/drawingml/2006/table">
            <a:tbl>
              <a:tblPr firstRow="1" bandRow="1">
                <a:tableStyleId>{5C22544A-7EE6-4342-B048-85BDC9FD1C3A}</a:tableStyleId>
              </a:tblPr>
              <a:tblGrid>
                <a:gridCol w="468873">
                  <a:extLst>
                    <a:ext uri="{9D8B030D-6E8A-4147-A177-3AD203B41FA5}">
                      <a16:colId xmlns:a16="http://schemas.microsoft.com/office/drawing/2014/main" val="3465704302"/>
                    </a:ext>
                  </a:extLst>
                </a:gridCol>
                <a:gridCol w="751685">
                  <a:extLst>
                    <a:ext uri="{9D8B030D-6E8A-4147-A177-3AD203B41FA5}">
                      <a16:colId xmlns:a16="http://schemas.microsoft.com/office/drawing/2014/main" val="1539051001"/>
                    </a:ext>
                  </a:extLst>
                </a:gridCol>
                <a:gridCol w="610279">
                  <a:extLst>
                    <a:ext uri="{9D8B030D-6E8A-4147-A177-3AD203B41FA5}">
                      <a16:colId xmlns:a16="http://schemas.microsoft.com/office/drawing/2014/main" val="2164439874"/>
                    </a:ext>
                  </a:extLst>
                </a:gridCol>
                <a:gridCol w="468872">
                  <a:extLst>
                    <a:ext uri="{9D8B030D-6E8A-4147-A177-3AD203B41FA5}">
                      <a16:colId xmlns:a16="http://schemas.microsoft.com/office/drawing/2014/main" val="2948293362"/>
                    </a:ext>
                  </a:extLst>
                </a:gridCol>
                <a:gridCol w="573065">
                  <a:extLst>
                    <a:ext uri="{9D8B030D-6E8A-4147-A177-3AD203B41FA5}">
                      <a16:colId xmlns:a16="http://schemas.microsoft.com/office/drawing/2014/main" val="3806888033"/>
                    </a:ext>
                  </a:extLst>
                </a:gridCol>
                <a:gridCol w="662376">
                  <a:extLst>
                    <a:ext uri="{9D8B030D-6E8A-4147-A177-3AD203B41FA5}">
                      <a16:colId xmlns:a16="http://schemas.microsoft.com/office/drawing/2014/main" val="3675533946"/>
                    </a:ext>
                  </a:extLst>
                </a:gridCol>
                <a:gridCol w="416776">
                  <a:extLst>
                    <a:ext uri="{9D8B030D-6E8A-4147-A177-3AD203B41FA5}">
                      <a16:colId xmlns:a16="http://schemas.microsoft.com/office/drawing/2014/main" val="1138364102"/>
                    </a:ext>
                  </a:extLst>
                </a:gridCol>
                <a:gridCol w="640049">
                  <a:extLst>
                    <a:ext uri="{9D8B030D-6E8A-4147-A177-3AD203B41FA5}">
                      <a16:colId xmlns:a16="http://schemas.microsoft.com/office/drawing/2014/main" val="3509987756"/>
                    </a:ext>
                  </a:extLst>
                </a:gridCol>
                <a:gridCol w="535855">
                  <a:extLst>
                    <a:ext uri="{9D8B030D-6E8A-4147-A177-3AD203B41FA5}">
                      <a16:colId xmlns:a16="http://schemas.microsoft.com/office/drawing/2014/main" val="2247115680"/>
                    </a:ext>
                  </a:extLst>
                </a:gridCol>
                <a:gridCol w="610279">
                  <a:extLst>
                    <a:ext uri="{9D8B030D-6E8A-4147-A177-3AD203B41FA5}">
                      <a16:colId xmlns:a16="http://schemas.microsoft.com/office/drawing/2014/main" val="1834292065"/>
                    </a:ext>
                  </a:extLst>
                </a:gridCol>
                <a:gridCol w="788898">
                  <a:extLst>
                    <a:ext uri="{9D8B030D-6E8A-4147-A177-3AD203B41FA5}">
                      <a16:colId xmlns:a16="http://schemas.microsoft.com/office/drawing/2014/main" val="1389431848"/>
                    </a:ext>
                  </a:extLst>
                </a:gridCol>
                <a:gridCol w="483759">
                  <a:extLst>
                    <a:ext uri="{9D8B030D-6E8A-4147-A177-3AD203B41FA5}">
                      <a16:colId xmlns:a16="http://schemas.microsoft.com/office/drawing/2014/main" val="2905331495"/>
                    </a:ext>
                  </a:extLst>
                </a:gridCol>
                <a:gridCol w="607438">
                  <a:extLst>
                    <a:ext uri="{9D8B030D-6E8A-4147-A177-3AD203B41FA5}">
                      <a16:colId xmlns:a16="http://schemas.microsoft.com/office/drawing/2014/main" val="23110168"/>
                    </a:ext>
                  </a:extLst>
                </a:gridCol>
                <a:gridCol w="650813">
                  <a:extLst>
                    <a:ext uri="{9D8B030D-6E8A-4147-A177-3AD203B41FA5}">
                      <a16:colId xmlns:a16="http://schemas.microsoft.com/office/drawing/2014/main" val="2521246308"/>
                    </a:ext>
                  </a:extLst>
                </a:gridCol>
                <a:gridCol w="468875">
                  <a:extLst>
                    <a:ext uri="{9D8B030D-6E8A-4147-A177-3AD203B41FA5}">
                      <a16:colId xmlns:a16="http://schemas.microsoft.com/office/drawing/2014/main" val="3797221075"/>
                    </a:ext>
                  </a:extLst>
                </a:gridCol>
                <a:gridCol w="468875">
                  <a:extLst>
                    <a:ext uri="{9D8B030D-6E8A-4147-A177-3AD203B41FA5}">
                      <a16:colId xmlns:a16="http://schemas.microsoft.com/office/drawing/2014/main" val="2750766436"/>
                    </a:ext>
                  </a:extLst>
                </a:gridCol>
                <a:gridCol w="468875">
                  <a:extLst>
                    <a:ext uri="{9D8B030D-6E8A-4147-A177-3AD203B41FA5}">
                      <a16:colId xmlns:a16="http://schemas.microsoft.com/office/drawing/2014/main" val="3705164792"/>
                    </a:ext>
                  </a:extLst>
                </a:gridCol>
              </a:tblGrid>
              <a:tr h="624542">
                <a:tc>
                  <a:txBody>
                    <a:bodyPr/>
                    <a:lstStyle/>
                    <a:p>
                      <a:r>
                        <a:rPr lang="en-US" sz="1100" b="1" dirty="0" err="1"/>
                        <a:t>Emp_id</a:t>
                      </a:r>
                      <a:endParaRPr lang="en-IN" sz="1100" b="1" dirty="0"/>
                    </a:p>
                  </a:txBody>
                  <a:tcPr>
                    <a:solidFill>
                      <a:schemeClr val="accent1"/>
                    </a:solidFill>
                  </a:tcPr>
                </a:tc>
                <a:tc>
                  <a:txBody>
                    <a:bodyPr/>
                    <a:lstStyle/>
                    <a:p>
                      <a:r>
                        <a:rPr lang="en-US" sz="1100" b="1" dirty="0" err="1"/>
                        <a:t>First_name</a:t>
                      </a:r>
                      <a:endParaRPr lang="en-IN" sz="1100" b="1" dirty="0"/>
                    </a:p>
                  </a:txBody>
                  <a:tcPr>
                    <a:solidFill>
                      <a:schemeClr val="accent1"/>
                    </a:solidFill>
                  </a:tcPr>
                </a:tc>
                <a:tc>
                  <a:txBody>
                    <a:bodyPr/>
                    <a:lstStyle/>
                    <a:p>
                      <a:r>
                        <a:rPr lang="en-US" sz="1100" b="1" dirty="0" err="1"/>
                        <a:t>Middle_name</a:t>
                      </a:r>
                      <a:endParaRPr lang="en-IN" sz="1100" b="1" dirty="0"/>
                    </a:p>
                  </a:txBody>
                  <a:tcPr>
                    <a:solidFill>
                      <a:schemeClr val="accent1"/>
                    </a:solidFill>
                  </a:tcPr>
                </a:tc>
                <a:tc>
                  <a:txBody>
                    <a:bodyPr/>
                    <a:lstStyle/>
                    <a:p>
                      <a:r>
                        <a:rPr lang="en-US" sz="1100" b="1" dirty="0" err="1"/>
                        <a:t>Last_name</a:t>
                      </a:r>
                      <a:endParaRPr lang="en-IN" sz="1100" b="1" dirty="0"/>
                    </a:p>
                  </a:txBody>
                  <a:tcPr>
                    <a:solidFill>
                      <a:schemeClr val="accent1"/>
                    </a:solidFill>
                  </a:tcPr>
                </a:tc>
                <a:tc>
                  <a:txBody>
                    <a:bodyPr/>
                    <a:lstStyle/>
                    <a:p>
                      <a:r>
                        <a:rPr lang="en-US" sz="1100" b="1" dirty="0"/>
                        <a:t>Gender</a:t>
                      </a:r>
                      <a:endParaRPr lang="en-IN" sz="1100" b="1" dirty="0"/>
                    </a:p>
                  </a:txBody>
                  <a:tcPr>
                    <a:solidFill>
                      <a:schemeClr val="accent1"/>
                    </a:solidFill>
                  </a:tcPr>
                </a:tc>
                <a:tc>
                  <a:txBody>
                    <a:bodyPr/>
                    <a:lstStyle/>
                    <a:p>
                      <a:r>
                        <a:rPr lang="en-US" sz="1100" b="1" dirty="0" err="1"/>
                        <a:t>Job_code</a:t>
                      </a:r>
                      <a:endParaRPr lang="en-IN" sz="1100" b="1" dirty="0"/>
                    </a:p>
                  </a:txBody>
                  <a:tcPr>
                    <a:solidFill>
                      <a:schemeClr val="accent1"/>
                    </a:solidFill>
                  </a:tcPr>
                </a:tc>
                <a:tc>
                  <a:txBody>
                    <a:bodyPr/>
                    <a:lstStyle/>
                    <a:p>
                      <a:r>
                        <a:rPr lang="en-US" sz="1100" b="1" dirty="0"/>
                        <a:t>Dob</a:t>
                      </a:r>
                      <a:endParaRPr lang="en-IN" sz="1100" b="1" dirty="0"/>
                    </a:p>
                  </a:txBody>
                  <a:tcPr>
                    <a:solidFill>
                      <a:schemeClr val="accent1"/>
                    </a:solidFill>
                  </a:tcPr>
                </a:tc>
                <a:tc>
                  <a:txBody>
                    <a:bodyPr/>
                    <a:lstStyle/>
                    <a:p>
                      <a:r>
                        <a:rPr lang="en-US" sz="1100" b="1" dirty="0" err="1"/>
                        <a:t>Door_no</a:t>
                      </a:r>
                      <a:endParaRPr lang="en-IN" sz="1100" b="1" dirty="0"/>
                    </a:p>
                  </a:txBody>
                  <a:tcPr>
                    <a:solidFill>
                      <a:schemeClr val="accent1"/>
                    </a:solidFill>
                  </a:tcPr>
                </a:tc>
                <a:tc>
                  <a:txBody>
                    <a:bodyPr/>
                    <a:lstStyle/>
                    <a:p>
                      <a:r>
                        <a:rPr lang="en-US" sz="1100" b="1" dirty="0" err="1"/>
                        <a:t>Street_name</a:t>
                      </a:r>
                      <a:endParaRPr lang="en-IN" sz="1100" b="1" dirty="0"/>
                    </a:p>
                  </a:txBody>
                  <a:tcPr>
                    <a:solidFill>
                      <a:schemeClr val="accent1"/>
                    </a:solidFill>
                  </a:tcPr>
                </a:tc>
                <a:tc>
                  <a:txBody>
                    <a:bodyPr/>
                    <a:lstStyle/>
                    <a:p>
                      <a:r>
                        <a:rPr lang="en-US" sz="1100" b="1" dirty="0" err="1"/>
                        <a:t>Marital_status</a:t>
                      </a:r>
                      <a:endParaRPr lang="en-IN" sz="1100" b="1" dirty="0"/>
                    </a:p>
                  </a:txBody>
                  <a:tcPr>
                    <a:solidFill>
                      <a:schemeClr val="accent1"/>
                    </a:solidFill>
                  </a:tcPr>
                </a:tc>
                <a:tc>
                  <a:txBody>
                    <a:bodyPr/>
                    <a:lstStyle/>
                    <a:p>
                      <a:r>
                        <a:rPr lang="en-US" sz="1100" b="1" dirty="0" err="1"/>
                        <a:t>No_of_days_worked</a:t>
                      </a:r>
                      <a:endParaRPr lang="en-IN" sz="1100" b="1" dirty="0"/>
                    </a:p>
                  </a:txBody>
                  <a:tcPr>
                    <a:solidFill>
                      <a:schemeClr val="accent1"/>
                    </a:solidFill>
                  </a:tcPr>
                </a:tc>
                <a:tc>
                  <a:txBody>
                    <a:bodyPr/>
                    <a:lstStyle/>
                    <a:p>
                      <a:r>
                        <a:rPr lang="en-US" sz="1100" b="1" dirty="0" err="1"/>
                        <a:t>Dept_code</a:t>
                      </a:r>
                      <a:endParaRPr lang="en-IN" sz="1100" b="1" dirty="0"/>
                    </a:p>
                  </a:txBody>
                  <a:tcPr>
                    <a:solidFill>
                      <a:schemeClr val="accent1"/>
                    </a:solidFill>
                  </a:tcPr>
                </a:tc>
                <a:tc>
                  <a:txBody>
                    <a:bodyPr/>
                    <a:lstStyle/>
                    <a:p>
                      <a:r>
                        <a:rPr lang="en-US" sz="1100" b="1" dirty="0" err="1"/>
                        <a:t>pincode</a:t>
                      </a:r>
                      <a:endParaRPr lang="en-IN" sz="1100" b="1" dirty="0"/>
                    </a:p>
                  </a:txBody>
                  <a:tcPr>
                    <a:solidFill>
                      <a:schemeClr val="accent1"/>
                    </a:solidFill>
                  </a:tcPr>
                </a:tc>
                <a:tc>
                  <a:txBody>
                    <a:bodyPr/>
                    <a:lstStyle/>
                    <a:p>
                      <a:r>
                        <a:rPr lang="en-US" sz="1100" b="1" dirty="0" err="1"/>
                        <a:t>Payroll_id</a:t>
                      </a:r>
                      <a:endParaRPr lang="en-IN" sz="1100" b="1" dirty="0"/>
                    </a:p>
                  </a:txBody>
                  <a:tcPr>
                    <a:solidFill>
                      <a:schemeClr val="accent1"/>
                    </a:solidFill>
                  </a:tcPr>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1100" b="1" dirty="0" err="1"/>
                        <a:t>Dept_name</a:t>
                      </a:r>
                      <a:endParaRPr lang="en-IN" sz="1100" b="1" dirty="0"/>
                    </a:p>
                  </a:txBody>
                  <a:tcPr>
                    <a:solidFill>
                      <a:schemeClr val="accent1"/>
                    </a:solidFill>
                  </a:tcPr>
                </a:tc>
                <a:tc>
                  <a:txBody>
                    <a:bodyPr/>
                    <a:lstStyle/>
                    <a:p>
                      <a:pPr marL="0" marR="0" lvl="0" indent="0" algn="l" defTabSz="457184" rtl="0" eaLnBrk="1" fontAlgn="auto" latinLnBrk="0" hangingPunct="1">
                        <a:lnSpc>
                          <a:spcPct val="100000"/>
                        </a:lnSpc>
                        <a:spcBef>
                          <a:spcPts val="0"/>
                        </a:spcBef>
                        <a:spcAft>
                          <a:spcPts val="0"/>
                        </a:spcAft>
                        <a:buClrTx/>
                        <a:buSzTx/>
                        <a:buFontTx/>
                        <a:buNone/>
                        <a:tabLst/>
                        <a:defRPr/>
                      </a:pPr>
                      <a:r>
                        <a:rPr lang="en-US" sz="1100" b="1" dirty="0"/>
                        <a:t>d</a:t>
                      </a:r>
                      <a:r>
                        <a:rPr lang="en-IN" sz="1100" b="1" dirty="0" err="1"/>
                        <a:t>esignation</a:t>
                      </a:r>
                      <a:endParaRPr lang="en-IN" sz="1100" b="1" dirty="0"/>
                    </a:p>
                  </a:txBody>
                  <a:tcPr>
                    <a:solidFill>
                      <a:schemeClr val="accent1"/>
                    </a:solidFill>
                  </a:tcPr>
                </a:tc>
                <a:tc>
                  <a:txBody>
                    <a:bodyPr/>
                    <a:lstStyle/>
                    <a:p>
                      <a:r>
                        <a:rPr lang="en-US" sz="1100" b="1" dirty="0" err="1"/>
                        <a:t>Login_id</a:t>
                      </a:r>
                      <a:endParaRPr lang="en-IN" sz="1100" b="1" dirty="0"/>
                    </a:p>
                  </a:txBody>
                  <a:tcPr>
                    <a:solidFill>
                      <a:schemeClr val="accent1"/>
                    </a:solidFill>
                  </a:tcPr>
                </a:tc>
                <a:extLst>
                  <a:ext uri="{0D108BD9-81ED-4DB2-BD59-A6C34878D82A}">
                    <a16:rowId xmlns:a16="http://schemas.microsoft.com/office/drawing/2014/main" val="2210187231"/>
                  </a:ext>
                </a:extLst>
              </a:tr>
            </a:tbl>
          </a:graphicData>
        </a:graphic>
      </p:graphicFrame>
      <p:graphicFrame>
        <p:nvGraphicFramePr>
          <p:cNvPr id="19" name="Table 18">
            <a:extLst>
              <a:ext uri="{FF2B5EF4-FFF2-40B4-BE49-F238E27FC236}">
                <a16:creationId xmlns:a16="http://schemas.microsoft.com/office/drawing/2014/main" id="{3D3EB6B8-FE9E-4516-9AF5-C99479B2AEB3}"/>
              </a:ext>
            </a:extLst>
          </p:cNvPr>
          <p:cNvGraphicFramePr>
            <a:graphicFrameLocks noGrp="1"/>
          </p:cNvGraphicFramePr>
          <p:nvPr/>
        </p:nvGraphicFramePr>
        <p:xfrm>
          <a:off x="3189410" y="4706454"/>
          <a:ext cx="5949028" cy="457200"/>
        </p:xfrm>
        <a:graphic>
          <a:graphicData uri="http://schemas.openxmlformats.org/drawingml/2006/table">
            <a:tbl>
              <a:tblPr firstRow="1" bandRow="1">
                <a:tableStyleId>{5C22544A-7EE6-4342-B048-85BDC9FD1C3A}</a:tableStyleId>
              </a:tblPr>
              <a:tblGrid>
                <a:gridCol w="819377">
                  <a:extLst>
                    <a:ext uri="{9D8B030D-6E8A-4147-A177-3AD203B41FA5}">
                      <a16:colId xmlns:a16="http://schemas.microsoft.com/office/drawing/2014/main" val="328553297"/>
                    </a:ext>
                  </a:extLst>
                </a:gridCol>
                <a:gridCol w="1175038">
                  <a:extLst>
                    <a:ext uri="{9D8B030D-6E8A-4147-A177-3AD203B41FA5}">
                      <a16:colId xmlns:a16="http://schemas.microsoft.com/office/drawing/2014/main" val="1793501736"/>
                    </a:ext>
                  </a:extLst>
                </a:gridCol>
                <a:gridCol w="1288491">
                  <a:extLst>
                    <a:ext uri="{9D8B030D-6E8A-4147-A177-3AD203B41FA5}">
                      <a16:colId xmlns:a16="http://schemas.microsoft.com/office/drawing/2014/main" val="3609847082"/>
                    </a:ext>
                  </a:extLst>
                </a:gridCol>
                <a:gridCol w="1166934">
                  <a:extLst>
                    <a:ext uri="{9D8B030D-6E8A-4147-A177-3AD203B41FA5}">
                      <a16:colId xmlns:a16="http://schemas.microsoft.com/office/drawing/2014/main" val="2206866255"/>
                    </a:ext>
                  </a:extLst>
                </a:gridCol>
                <a:gridCol w="1499188">
                  <a:extLst>
                    <a:ext uri="{9D8B030D-6E8A-4147-A177-3AD203B41FA5}">
                      <a16:colId xmlns:a16="http://schemas.microsoft.com/office/drawing/2014/main" val="3193935420"/>
                    </a:ext>
                  </a:extLst>
                </a:gridCol>
              </a:tblGrid>
              <a:tr h="370840">
                <a:tc>
                  <a:txBody>
                    <a:bodyPr/>
                    <a:lstStyle/>
                    <a:p>
                      <a:r>
                        <a:rPr lang="en-US" sz="1200" b="1" dirty="0" err="1"/>
                        <a:t>Emp_id</a:t>
                      </a:r>
                      <a:endParaRPr lang="en-IN" sz="1200" b="1" dirty="0"/>
                    </a:p>
                  </a:txBody>
                  <a:tcPr>
                    <a:solidFill>
                      <a:schemeClr val="accent1"/>
                    </a:solidFill>
                  </a:tcPr>
                </a:tc>
                <a:tc>
                  <a:txBody>
                    <a:bodyPr/>
                    <a:lstStyle/>
                    <a:p>
                      <a:r>
                        <a:rPr lang="en-IN" sz="1200" b="1" dirty="0" err="1"/>
                        <a:t>month_year</a:t>
                      </a:r>
                      <a:endParaRPr lang="en-IN" sz="1200" b="1" dirty="0"/>
                    </a:p>
                  </a:txBody>
                  <a:tcPr>
                    <a:solidFill>
                      <a:schemeClr val="accent1"/>
                    </a:solidFill>
                  </a:tcPr>
                </a:tc>
                <a:tc>
                  <a:txBody>
                    <a:bodyPr/>
                    <a:lstStyle/>
                    <a:p>
                      <a:r>
                        <a:rPr lang="en-IN" sz="1200" b="1" dirty="0" err="1"/>
                        <a:t>leaves_approved</a:t>
                      </a:r>
                      <a:endParaRPr lang="en-IN" sz="1200" b="1" dirty="0"/>
                    </a:p>
                  </a:txBody>
                  <a:tcPr>
                    <a:solidFill>
                      <a:schemeClr val="accent1"/>
                    </a:solidFill>
                  </a:tcPr>
                </a:tc>
                <a:tc>
                  <a:txBody>
                    <a:bodyPr/>
                    <a:lstStyle/>
                    <a:p>
                      <a:r>
                        <a:rPr lang="en-IN" sz="1200" b="1" dirty="0" err="1"/>
                        <a:t>leaves_rejected</a:t>
                      </a:r>
                      <a:endParaRPr lang="en-IN" sz="1200" b="1" dirty="0"/>
                    </a:p>
                  </a:txBody>
                  <a:tcPr>
                    <a:solidFill>
                      <a:schemeClr val="accent1"/>
                    </a:solidFill>
                  </a:tcPr>
                </a:tc>
                <a:tc>
                  <a:txBody>
                    <a:bodyPr/>
                    <a:lstStyle/>
                    <a:p>
                      <a:r>
                        <a:rPr lang="en-IN" sz="1200" b="1" dirty="0" err="1"/>
                        <a:t>leaves_taken</a:t>
                      </a:r>
                      <a:endParaRPr lang="en-IN" sz="1200" b="1" dirty="0"/>
                    </a:p>
                  </a:txBody>
                  <a:tcPr>
                    <a:solidFill>
                      <a:schemeClr val="accent1"/>
                    </a:solidFill>
                  </a:tcPr>
                </a:tc>
                <a:extLst>
                  <a:ext uri="{0D108BD9-81ED-4DB2-BD59-A6C34878D82A}">
                    <a16:rowId xmlns:a16="http://schemas.microsoft.com/office/drawing/2014/main" val="3952665026"/>
                  </a:ext>
                </a:extLst>
              </a:tr>
            </a:tbl>
          </a:graphicData>
        </a:graphic>
      </p:graphicFrame>
      <p:graphicFrame>
        <p:nvGraphicFramePr>
          <p:cNvPr id="21" name="Table 10">
            <a:extLst>
              <a:ext uri="{FF2B5EF4-FFF2-40B4-BE49-F238E27FC236}">
                <a16:creationId xmlns:a16="http://schemas.microsoft.com/office/drawing/2014/main" id="{06CEF036-2ADD-45D9-8ACA-944A81DA2186}"/>
              </a:ext>
            </a:extLst>
          </p:cNvPr>
          <p:cNvGraphicFramePr>
            <a:graphicFrameLocks noGrp="1"/>
          </p:cNvGraphicFramePr>
          <p:nvPr/>
        </p:nvGraphicFramePr>
        <p:xfrm>
          <a:off x="1687351" y="5804021"/>
          <a:ext cx="8806647" cy="426720"/>
        </p:xfrm>
        <a:graphic>
          <a:graphicData uri="http://schemas.openxmlformats.org/drawingml/2006/table">
            <a:tbl>
              <a:tblPr firstRow="1" bandRow="1">
                <a:tableStyleId>{5C22544A-7EE6-4342-B048-85BDC9FD1C3A}</a:tableStyleId>
              </a:tblPr>
              <a:tblGrid>
                <a:gridCol w="1100831">
                  <a:extLst>
                    <a:ext uri="{9D8B030D-6E8A-4147-A177-3AD203B41FA5}">
                      <a16:colId xmlns:a16="http://schemas.microsoft.com/office/drawing/2014/main" val="1402340118"/>
                    </a:ext>
                  </a:extLst>
                </a:gridCol>
                <a:gridCol w="1100831">
                  <a:extLst>
                    <a:ext uri="{9D8B030D-6E8A-4147-A177-3AD203B41FA5}">
                      <a16:colId xmlns:a16="http://schemas.microsoft.com/office/drawing/2014/main" val="2799505609"/>
                    </a:ext>
                  </a:extLst>
                </a:gridCol>
                <a:gridCol w="1100831">
                  <a:extLst>
                    <a:ext uri="{9D8B030D-6E8A-4147-A177-3AD203B41FA5}">
                      <a16:colId xmlns:a16="http://schemas.microsoft.com/office/drawing/2014/main" val="1290376219"/>
                    </a:ext>
                  </a:extLst>
                </a:gridCol>
                <a:gridCol w="1100831">
                  <a:extLst>
                    <a:ext uri="{9D8B030D-6E8A-4147-A177-3AD203B41FA5}">
                      <a16:colId xmlns:a16="http://schemas.microsoft.com/office/drawing/2014/main" val="341710272"/>
                    </a:ext>
                  </a:extLst>
                </a:gridCol>
                <a:gridCol w="936508">
                  <a:extLst>
                    <a:ext uri="{9D8B030D-6E8A-4147-A177-3AD203B41FA5}">
                      <a16:colId xmlns:a16="http://schemas.microsoft.com/office/drawing/2014/main" val="3875821239"/>
                    </a:ext>
                  </a:extLst>
                </a:gridCol>
                <a:gridCol w="670350">
                  <a:extLst>
                    <a:ext uri="{9D8B030D-6E8A-4147-A177-3AD203B41FA5}">
                      <a16:colId xmlns:a16="http://schemas.microsoft.com/office/drawing/2014/main" val="2000800986"/>
                    </a:ext>
                  </a:extLst>
                </a:gridCol>
                <a:gridCol w="1233864">
                  <a:extLst>
                    <a:ext uri="{9D8B030D-6E8A-4147-A177-3AD203B41FA5}">
                      <a16:colId xmlns:a16="http://schemas.microsoft.com/office/drawing/2014/main" val="57873003"/>
                    </a:ext>
                  </a:extLst>
                </a:gridCol>
                <a:gridCol w="1562601">
                  <a:extLst>
                    <a:ext uri="{9D8B030D-6E8A-4147-A177-3AD203B41FA5}">
                      <a16:colId xmlns:a16="http://schemas.microsoft.com/office/drawing/2014/main" val="2074795730"/>
                    </a:ext>
                  </a:extLst>
                </a:gridCol>
              </a:tblGrid>
              <a:tr h="426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dirty="0" err="1"/>
                        <a:t>Leave_id</a:t>
                      </a:r>
                      <a:endParaRPr lang="en-IN" sz="1100" b="1" dirty="0"/>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dirty="0" err="1"/>
                        <a:t>leave_type</a:t>
                      </a:r>
                      <a:endParaRPr lang="en-IN" sz="1100" b="1" dirty="0"/>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err="1"/>
                        <a:t>start_date</a:t>
                      </a:r>
                      <a:r>
                        <a:rPr lang="en-IN" sz="1100" b="1"/>
                        <a:t> </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err="1"/>
                        <a:t>end_date</a:t>
                      </a:r>
                      <a:r>
                        <a:rPr lang="en-IN" sz="1100" b="1"/>
                        <a:t> </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a:t>reason </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a:t>status </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dirty="0" err="1"/>
                        <a:t>admin_feedback</a:t>
                      </a:r>
                      <a:endParaRPr lang="en-IN" sz="1100" b="1" dirty="0"/>
                    </a:p>
                    <a:p>
                      <a:endParaRPr lang="en-IN" sz="1100" b="1" dirty="0"/>
                    </a:p>
                  </a:txBody>
                  <a:tcPr>
                    <a:solidFill>
                      <a:schemeClr val="accent1"/>
                    </a:solidFill>
                  </a:tcPr>
                </a:tc>
                <a:tc>
                  <a:txBody>
                    <a:bodyPr/>
                    <a:lstStyle/>
                    <a:p>
                      <a:r>
                        <a:rPr lang="en-IN" sz="1100" b="1" dirty="0" err="1"/>
                        <a:t>date_of_feedback</a:t>
                      </a:r>
                      <a:endParaRPr lang="en-IN" sz="1100" b="1" dirty="0"/>
                    </a:p>
                  </a:txBody>
                  <a:tcPr>
                    <a:solidFill>
                      <a:schemeClr val="accent1"/>
                    </a:solidFill>
                  </a:tcPr>
                </a:tc>
                <a:extLst>
                  <a:ext uri="{0D108BD9-81ED-4DB2-BD59-A6C34878D82A}">
                    <a16:rowId xmlns:a16="http://schemas.microsoft.com/office/drawing/2014/main" val="2139050162"/>
                  </a:ext>
                </a:extLst>
              </a:tr>
            </a:tbl>
          </a:graphicData>
        </a:graphic>
      </p:graphicFrame>
      <p:cxnSp>
        <p:nvCxnSpPr>
          <p:cNvPr id="23" name="Straight Connector 22">
            <a:extLst>
              <a:ext uri="{FF2B5EF4-FFF2-40B4-BE49-F238E27FC236}">
                <a16:creationId xmlns:a16="http://schemas.microsoft.com/office/drawing/2014/main" id="{03C88037-DCFF-415F-950F-FE26C85A7229}"/>
              </a:ext>
            </a:extLst>
          </p:cNvPr>
          <p:cNvCxnSpPr/>
          <p:nvPr/>
        </p:nvCxnSpPr>
        <p:spPr>
          <a:xfrm>
            <a:off x="5526614" y="1847822"/>
            <a:ext cx="7467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3F6D70A-3D87-42A9-9AF3-EE266AC60C10}"/>
              </a:ext>
            </a:extLst>
          </p:cNvPr>
          <p:cNvCxnSpPr/>
          <p:nvPr/>
        </p:nvCxnSpPr>
        <p:spPr>
          <a:xfrm>
            <a:off x="9374901" y="1785621"/>
            <a:ext cx="7467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91EB4DA-63F8-4347-AF99-3C3981BC6024}"/>
              </a:ext>
            </a:extLst>
          </p:cNvPr>
          <p:cNvCxnSpPr>
            <a:cxnSpLocks/>
          </p:cNvCxnSpPr>
          <p:nvPr/>
        </p:nvCxnSpPr>
        <p:spPr>
          <a:xfrm>
            <a:off x="2081935" y="2578356"/>
            <a:ext cx="0" cy="4125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4E62164-A22B-43A8-A1A3-243226F1E3F0}"/>
              </a:ext>
            </a:extLst>
          </p:cNvPr>
          <p:cNvCxnSpPr>
            <a:cxnSpLocks/>
          </p:cNvCxnSpPr>
          <p:nvPr/>
        </p:nvCxnSpPr>
        <p:spPr>
          <a:xfrm flipV="1">
            <a:off x="2081935" y="2990857"/>
            <a:ext cx="3077443" cy="93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FE97FEC-EB7F-4745-80E8-E5B7B8C32283}"/>
              </a:ext>
            </a:extLst>
          </p:cNvPr>
          <p:cNvCxnSpPr>
            <a:cxnSpLocks/>
          </p:cNvCxnSpPr>
          <p:nvPr/>
        </p:nvCxnSpPr>
        <p:spPr>
          <a:xfrm flipV="1">
            <a:off x="3091094" y="2574682"/>
            <a:ext cx="0" cy="4311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0E61ADA-BFFD-48FB-9981-E7671769E2BC}"/>
              </a:ext>
            </a:extLst>
          </p:cNvPr>
          <p:cNvCxnSpPr>
            <a:cxnSpLocks/>
          </p:cNvCxnSpPr>
          <p:nvPr/>
        </p:nvCxnSpPr>
        <p:spPr>
          <a:xfrm flipV="1">
            <a:off x="3981983" y="2574682"/>
            <a:ext cx="0" cy="4255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35D95E1-D936-4A66-B06C-3C2DB5A01EAB}"/>
              </a:ext>
            </a:extLst>
          </p:cNvPr>
          <p:cNvCxnSpPr>
            <a:cxnSpLocks/>
          </p:cNvCxnSpPr>
          <p:nvPr/>
        </p:nvCxnSpPr>
        <p:spPr>
          <a:xfrm flipV="1">
            <a:off x="5159378" y="2578357"/>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F629338-E67D-47FE-9877-589D15FD1576}"/>
              </a:ext>
            </a:extLst>
          </p:cNvPr>
          <p:cNvCxnSpPr>
            <a:cxnSpLocks/>
          </p:cNvCxnSpPr>
          <p:nvPr/>
        </p:nvCxnSpPr>
        <p:spPr>
          <a:xfrm>
            <a:off x="7155799" y="2638224"/>
            <a:ext cx="0" cy="4125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3AC76D8-0515-45FB-9D73-F3CB346EE9E6}"/>
              </a:ext>
            </a:extLst>
          </p:cNvPr>
          <p:cNvCxnSpPr>
            <a:cxnSpLocks/>
          </p:cNvCxnSpPr>
          <p:nvPr/>
        </p:nvCxnSpPr>
        <p:spPr>
          <a:xfrm flipV="1">
            <a:off x="7155799" y="3055390"/>
            <a:ext cx="2246747" cy="46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403F247-2C5B-44DD-95AE-8EDB9E210E33}"/>
              </a:ext>
            </a:extLst>
          </p:cNvPr>
          <p:cNvCxnSpPr>
            <a:cxnSpLocks/>
          </p:cNvCxnSpPr>
          <p:nvPr/>
        </p:nvCxnSpPr>
        <p:spPr>
          <a:xfrm flipV="1">
            <a:off x="8164958" y="2634550"/>
            <a:ext cx="0" cy="4311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4D5D135-70D0-4992-8EA8-3C7593297F03}"/>
              </a:ext>
            </a:extLst>
          </p:cNvPr>
          <p:cNvCxnSpPr>
            <a:cxnSpLocks/>
          </p:cNvCxnSpPr>
          <p:nvPr/>
        </p:nvCxnSpPr>
        <p:spPr>
          <a:xfrm flipV="1">
            <a:off x="9405717" y="2615890"/>
            <a:ext cx="0" cy="42550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227E155-06BE-44FC-BDA8-68CCF710A7C4}"/>
              </a:ext>
            </a:extLst>
          </p:cNvPr>
          <p:cNvCxnSpPr>
            <a:cxnSpLocks/>
          </p:cNvCxnSpPr>
          <p:nvPr/>
        </p:nvCxnSpPr>
        <p:spPr>
          <a:xfrm>
            <a:off x="1380931" y="3885938"/>
            <a:ext cx="0" cy="4404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B7AB859-AB93-4EDF-B20B-2DED275D1331}"/>
              </a:ext>
            </a:extLst>
          </p:cNvPr>
          <p:cNvCxnSpPr>
            <a:cxnSpLocks/>
          </p:cNvCxnSpPr>
          <p:nvPr/>
        </p:nvCxnSpPr>
        <p:spPr>
          <a:xfrm>
            <a:off x="1380931" y="4326430"/>
            <a:ext cx="922797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15C71211-0A23-4D42-B8F4-880AB80BDC17}"/>
              </a:ext>
            </a:extLst>
          </p:cNvPr>
          <p:cNvCxnSpPr>
            <a:cxnSpLocks/>
          </p:cNvCxnSpPr>
          <p:nvPr/>
        </p:nvCxnSpPr>
        <p:spPr>
          <a:xfrm flipV="1">
            <a:off x="4357397" y="3892296"/>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96D2872-EC35-49FB-94FD-636E42934F4E}"/>
              </a:ext>
            </a:extLst>
          </p:cNvPr>
          <p:cNvCxnSpPr>
            <a:cxnSpLocks/>
          </p:cNvCxnSpPr>
          <p:nvPr/>
        </p:nvCxnSpPr>
        <p:spPr>
          <a:xfrm flipV="1">
            <a:off x="1960881" y="3904599"/>
            <a:ext cx="0" cy="4311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0BB0E439-E021-4E04-87DA-A28D8CBC464A}"/>
              </a:ext>
            </a:extLst>
          </p:cNvPr>
          <p:cNvCxnSpPr>
            <a:cxnSpLocks/>
          </p:cNvCxnSpPr>
          <p:nvPr/>
        </p:nvCxnSpPr>
        <p:spPr>
          <a:xfrm flipV="1">
            <a:off x="2618505" y="3877668"/>
            <a:ext cx="0" cy="4487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1E999A18-6AF0-41E3-9C5D-6834BC5DE3DC}"/>
              </a:ext>
            </a:extLst>
          </p:cNvPr>
          <p:cNvCxnSpPr>
            <a:cxnSpLocks/>
          </p:cNvCxnSpPr>
          <p:nvPr/>
        </p:nvCxnSpPr>
        <p:spPr>
          <a:xfrm flipV="1">
            <a:off x="3189410" y="3904599"/>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132F0D40-1CD3-4073-ACF5-2DF08692806E}"/>
              </a:ext>
            </a:extLst>
          </p:cNvPr>
          <p:cNvCxnSpPr>
            <a:cxnSpLocks/>
          </p:cNvCxnSpPr>
          <p:nvPr/>
        </p:nvCxnSpPr>
        <p:spPr>
          <a:xfrm flipV="1">
            <a:off x="3724366" y="3884624"/>
            <a:ext cx="0" cy="432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627E7528-A74B-46A4-8224-AF1824F0BCE2}"/>
              </a:ext>
            </a:extLst>
          </p:cNvPr>
          <p:cNvCxnSpPr>
            <a:cxnSpLocks/>
          </p:cNvCxnSpPr>
          <p:nvPr/>
        </p:nvCxnSpPr>
        <p:spPr>
          <a:xfrm flipV="1">
            <a:off x="4817708" y="3892296"/>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7898325A-52A4-4073-85C8-4722AE111325}"/>
              </a:ext>
            </a:extLst>
          </p:cNvPr>
          <p:cNvCxnSpPr>
            <a:cxnSpLocks/>
          </p:cNvCxnSpPr>
          <p:nvPr/>
        </p:nvCxnSpPr>
        <p:spPr>
          <a:xfrm flipV="1">
            <a:off x="5402427" y="3892296"/>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D6D076D8-6E43-412D-9300-1D83DA4E0354}"/>
              </a:ext>
            </a:extLst>
          </p:cNvPr>
          <p:cNvCxnSpPr>
            <a:cxnSpLocks/>
          </p:cNvCxnSpPr>
          <p:nvPr/>
        </p:nvCxnSpPr>
        <p:spPr>
          <a:xfrm flipV="1">
            <a:off x="5943601" y="3892296"/>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7F5E8666-6A3A-4D32-840B-052708D66EE5}"/>
              </a:ext>
            </a:extLst>
          </p:cNvPr>
          <p:cNvCxnSpPr>
            <a:cxnSpLocks/>
          </p:cNvCxnSpPr>
          <p:nvPr/>
        </p:nvCxnSpPr>
        <p:spPr>
          <a:xfrm flipV="1">
            <a:off x="6562532" y="3892296"/>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FBF091D-195A-4385-B3DB-0BBE5AA4530A}"/>
              </a:ext>
            </a:extLst>
          </p:cNvPr>
          <p:cNvCxnSpPr>
            <a:cxnSpLocks/>
          </p:cNvCxnSpPr>
          <p:nvPr/>
        </p:nvCxnSpPr>
        <p:spPr>
          <a:xfrm flipV="1">
            <a:off x="7321422" y="3901627"/>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E243981-E801-4928-AE5C-A3C894048459}"/>
              </a:ext>
            </a:extLst>
          </p:cNvPr>
          <p:cNvCxnSpPr>
            <a:cxnSpLocks/>
          </p:cNvCxnSpPr>
          <p:nvPr/>
        </p:nvCxnSpPr>
        <p:spPr>
          <a:xfrm flipV="1">
            <a:off x="7884369" y="3910956"/>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C93A33A-7B59-4429-9F98-86588B528EBC}"/>
              </a:ext>
            </a:extLst>
          </p:cNvPr>
          <p:cNvCxnSpPr>
            <a:cxnSpLocks/>
          </p:cNvCxnSpPr>
          <p:nvPr/>
        </p:nvCxnSpPr>
        <p:spPr>
          <a:xfrm flipV="1">
            <a:off x="8428655" y="3901627"/>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6F1BD68F-E6A4-405F-89F1-345FB5B3E2AF}"/>
              </a:ext>
            </a:extLst>
          </p:cNvPr>
          <p:cNvCxnSpPr>
            <a:cxnSpLocks/>
          </p:cNvCxnSpPr>
          <p:nvPr/>
        </p:nvCxnSpPr>
        <p:spPr>
          <a:xfrm flipV="1">
            <a:off x="9184433" y="3901627"/>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7BB6FFF1-C83C-4B32-A93D-8A91AC99669F}"/>
              </a:ext>
            </a:extLst>
          </p:cNvPr>
          <p:cNvCxnSpPr>
            <a:cxnSpLocks/>
          </p:cNvCxnSpPr>
          <p:nvPr/>
        </p:nvCxnSpPr>
        <p:spPr>
          <a:xfrm flipV="1">
            <a:off x="9626082" y="3877668"/>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9A890EA9-21D9-4552-95CB-F57EC8FBFA24}"/>
              </a:ext>
            </a:extLst>
          </p:cNvPr>
          <p:cNvCxnSpPr>
            <a:cxnSpLocks/>
          </p:cNvCxnSpPr>
          <p:nvPr/>
        </p:nvCxnSpPr>
        <p:spPr>
          <a:xfrm flipV="1">
            <a:off x="10053979" y="3884624"/>
            <a:ext cx="0" cy="424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4748AE10-7F97-49CB-BC44-6BD1CCE7ABAA}"/>
              </a:ext>
            </a:extLst>
          </p:cNvPr>
          <p:cNvCxnSpPr>
            <a:cxnSpLocks/>
          </p:cNvCxnSpPr>
          <p:nvPr/>
        </p:nvCxnSpPr>
        <p:spPr>
          <a:xfrm flipV="1">
            <a:off x="10608906" y="3877669"/>
            <a:ext cx="0" cy="4487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2CB9EB3-D9D0-4B35-A039-67B3B7697A31}"/>
              </a:ext>
            </a:extLst>
          </p:cNvPr>
          <p:cNvCxnSpPr>
            <a:cxnSpLocks/>
          </p:cNvCxnSpPr>
          <p:nvPr/>
        </p:nvCxnSpPr>
        <p:spPr>
          <a:xfrm>
            <a:off x="3493139" y="5186003"/>
            <a:ext cx="0" cy="4125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3482D8A1-12DC-4A72-A1BA-72C180121CF1}"/>
              </a:ext>
            </a:extLst>
          </p:cNvPr>
          <p:cNvCxnSpPr>
            <a:cxnSpLocks/>
          </p:cNvCxnSpPr>
          <p:nvPr/>
        </p:nvCxnSpPr>
        <p:spPr>
          <a:xfrm>
            <a:off x="3493139" y="5607834"/>
            <a:ext cx="49154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898E7A93-7D8B-40BF-990E-E66EB9E9EC9E}"/>
              </a:ext>
            </a:extLst>
          </p:cNvPr>
          <p:cNvCxnSpPr>
            <a:cxnSpLocks/>
          </p:cNvCxnSpPr>
          <p:nvPr/>
        </p:nvCxnSpPr>
        <p:spPr>
          <a:xfrm flipV="1">
            <a:off x="5862745" y="5193930"/>
            <a:ext cx="0" cy="4255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E9EEE3B6-BC25-4C32-BA07-0EBD1A6CA7EA}"/>
              </a:ext>
            </a:extLst>
          </p:cNvPr>
          <p:cNvCxnSpPr>
            <a:cxnSpLocks/>
          </p:cNvCxnSpPr>
          <p:nvPr/>
        </p:nvCxnSpPr>
        <p:spPr>
          <a:xfrm flipV="1">
            <a:off x="7051180" y="5186004"/>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2C91C896-90F4-44BE-BAAD-0A2E2BE1B6B5}"/>
              </a:ext>
            </a:extLst>
          </p:cNvPr>
          <p:cNvCxnSpPr>
            <a:cxnSpLocks/>
          </p:cNvCxnSpPr>
          <p:nvPr/>
        </p:nvCxnSpPr>
        <p:spPr>
          <a:xfrm>
            <a:off x="4653245" y="5206934"/>
            <a:ext cx="0" cy="4125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49606B28-DD74-4091-82A3-AA1ABC67E18C}"/>
              </a:ext>
            </a:extLst>
          </p:cNvPr>
          <p:cNvCxnSpPr>
            <a:cxnSpLocks/>
          </p:cNvCxnSpPr>
          <p:nvPr/>
        </p:nvCxnSpPr>
        <p:spPr>
          <a:xfrm flipV="1">
            <a:off x="8408573" y="5186003"/>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049EB41C-D7B2-4575-8933-7AC26C953FEF}"/>
              </a:ext>
            </a:extLst>
          </p:cNvPr>
          <p:cNvCxnSpPr>
            <a:cxnSpLocks/>
          </p:cNvCxnSpPr>
          <p:nvPr/>
        </p:nvCxnSpPr>
        <p:spPr>
          <a:xfrm>
            <a:off x="2135746" y="6234142"/>
            <a:ext cx="0" cy="4125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4C868082-A2D4-401C-88A7-AD231096BB0D}"/>
              </a:ext>
            </a:extLst>
          </p:cNvPr>
          <p:cNvCxnSpPr>
            <a:cxnSpLocks/>
          </p:cNvCxnSpPr>
          <p:nvPr/>
        </p:nvCxnSpPr>
        <p:spPr>
          <a:xfrm>
            <a:off x="2135746" y="6655973"/>
            <a:ext cx="766882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DEB7F7D4-515B-4D91-BB16-C07B60816DE7}"/>
              </a:ext>
            </a:extLst>
          </p:cNvPr>
          <p:cNvCxnSpPr>
            <a:cxnSpLocks/>
          </p:cNvCxnSpPr>
          <p:nvPr/>
        </p:nvCxnSpPr>
        <p:spPr>
          <a:xfrm flipV="1">
            <a:off x="4505352" y="6242069"/>
            <a:ext cx="0" cy="4255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FC220EAA-7240-45D6-ACD6-E2B9533D0B77}"/>
              </a:ext>
            </a:extLst>
          </p:cNvPr>
          <p:cNvCxnSpPr>
            <a:cxnSpLocks/>
          </p:cNvCxnSpPr>
          <p:nvPr/>
        </p:nvCxnSpPr>
        <p:spPr>
          <a:xfrm flipV="1">
            <a:off x="5547389" y="6243473"/>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876EC7A7-66FF-4481-B4D5-2081C0EE5E5E}"/>
              </a:ext>
            </a:extLst>
          </p:cNvPr>
          <p:cNvCxnSpPr>
            <a:cxnSpLocks/>
          </p:cNvCxnSpPr>
          <p:nvPr/>
        </p:nvCxnSpPr>
        <p:spPr>
          <a:xfrm flipV="1">
            <a:off x="6562532" y="6234142"/>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38831A8E-5752-4957-9558-04559BFC51A5}"/>
              </a:ext>
            </a:extLst>
          </p:cNvPr>
          <p:cNvCxnSpPr>
            <a:cxnSpLocks/>
          </p:cNvCxnSpPr>
          <p:nvPr/>
        </p:nvCxnSpPr>
        <p:spPr>
          <a:xfrm flipV="1">
            <a:off x="3237840" y="6230741"/>
            <a:ext cx="0" cy="4255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C6E0C13C-9CAA-4B80-BC6F-A3DC96D5D74B}"/>
              </a:ext>
            </a:extLst>
          </p:cNvPr>
          <p:cNvCxnSpPr>
            <a:cxnSpLocks/>
          </p:cNvCxnSpPr>
          <p:nvPr/>
        </p:nvCxnSpPr>
        <p:spPr>
          <a:xfrm flipV="1">
            <a:off x="7336975" y="6230192"/>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7EFB0C57-46B0-4699-9227-015225A97785}"/>
              </a:ext>
            </a:extLst>
          </p:cNvPr>
          <p:cNvCxnSpPr>
            <a:cxnSpLocks/>
          </p:cNvCxnSpPr>
          <p:nvPr/>
        </p:nvCxnSpPr>
        <p:spPr>
          <a:xfrm flipV="1">
            <a:off x="8341569" y="6230192"/>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6C12A046-B189-4295-AEBB-F95E272B0965}"/>
              </a:ext>
            </a:extLst>
          </p:cNvPr>
          <p:cNvCxnSpPr>
            <a:cxnSpLocks/>
          </p:cNvCxnSpPr>
          <p:nvPr/>
        </p:nvCxnSpPr>
        <p:spPr>
          <a:xfrm flipV="1">
            <a:off x="9804571" y="6237243"/>
            <a:ext cx="0" cy="4125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6" name="Title 1">
            <a:extLst>
              <a:ext uri="{FF2B5EF4-FFF2-40B4-BE49-F238E27FC236}">
                <a16:creationId xmlns:a16="http://schemas.microsoft.com/office/drawing/2014/main" id="{67CA87B8-0E66-499F-A650-CBDDD243F1D2}"/>
              </a:ext>
            </a:extLst>
          </p:cNvPr>
          <p:cNvSpPr>
            <a:spLocks noGrp="1"/>
          </p:cNvSpPr>
          <p:nvPr>
            <p:ph type="title"/>
          </p:nvPr>
        </p:nvSpPr>
        <p:spPr>
          <a:xfrm>
            <a:off x="919119" y="-135253"/>
            <a:ext cx="10353762" cy="1324686"/>
          </a:xfrm>
        </p:spPr>
        <p:txBody>
          <a:bodyPr/>
          <a:lstStyle/>
          <a:p>
            <a:pPr algn="ctr"/>
            <a:r>
              <a:rPr lang="en-US" sz="4000" b="1" dirty="0">
                <a:effectLst>
                  <a:outerShdw blurRad="38100" dist="38100" dir="2700000" algn="tl">
                    <a:srgbClr val="000000">
                      <a:alpha val="43137"/>
                    </a:srgbClr>
                  </a:outerShdw>
                </a:effectLst>
                <a:latin typeface="Bookman Old Style" panose="02050604050505020204" pitchFamily="18" charset="0"/>
              </a:rPr>
              <a:t>Normalized tables</a:t>
            </a:r>
            <a:endParaRPr lang="en-IN" sz="4000" b="1" dirty="0">
              <a:effectLst>
                <a:outerShdw blurRad="38100" dist="38100" dir="2700000" algn="tl">
                  <a:srgbClr val="000000">
                    <a:alpha val="43137"/>
                  </a:srgbClr>
                </a:outerShdw>
              </a:effectLst>
              <a:latin typeface="Bookman Old Style" panose="02050604050505020204" pitchFamily="18" charset="0"/>
            </a:endParaRPr>
          </a:p>
        </p:txBody>
      </p:sp>
      <p:cxnSp>
        <p:nvCxnSpPr>
          <p:cNvPr id="62" name="Straight Connector 61">
            <a:extLst>
              <a:ext uri="{FF2B5EF4-FFF2-40B4-BE49-F238E27FC236}">
                <a16:creationId xmlns:a16="http://schemas.microsoft.com/office/drawing/2014/main" id="{A3C22E54-F704-4708-B67E-412DE4292B3D}"/>
              </a:ext>
            </a:extLst>
          </p:cNvPr>
          <p:cNvCxnSpPr/>
          <p:nvPr/>
        </p:nvCxnSpPr>
        <p:spPr>
          <a:xfrm>
            <a:off x="1380931" y="1573249"/>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48E7018-4F40-4BD1-96BA-BEE2D111E352}"/>
              </a:ext>
            </a:extLst>
          </p:cNvPr>
          <p:cNvCxnSpPr/>
          <p:nvPr/>
        </p:nvCxnSpPr>
        <p:spPr>
          <a:xfrm>
            <a:off x="5526614" y="1507049"/>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9DADB9D-9EBD-4C0C-9FE6-AAB2022281FF}"/>
              </a:ext>
            </a:extLst>
          </p:cNvPr>
          <p:cNvCxnSpPr/>
          <p:nvPr/>
        </p:nvCxnSpPr>
        <p:spPr>
          <a:xfrm>
            <a:off x="9374901" y="1438020"/>
            <a:ext cx="0" cy="3534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4D30385-5C78-47EB-827F-9200873CCB96}"/>
              </a:ext>
            </a:extLst>
          </p:cNvPr>
          <p:cNvCxnSpPr/>
          <p:nvPr/>
        </p:nvCxnSpPr>
        <p:spPr>
          <a:xfrm flipV="1">
            <a:off x="2141632" y="1585937"/>
            <a:ext cx="0" cy="3534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DD3D6D47-A867-4028-A00E-47D9D81701EC}"/>
              </a:ext>
            </a:extLst>
          </p:cNvPr>
          <p:cNvCxnSpPr/>
          <p:nvPr/>
        </p:nvCxnSpPr>
        <p:spPr>
          <a:xfrm flipV="1">
            <a:off x="6277895" y="1494361"/>
            <a:ext cx="0" cy="3534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59234187-2780-4C17-8DE0-F96B2C12A494}"/>
              </a:ext>
            </a:extLst>
          </p:cNvPr>
          <p:cNvCxnSpPr/>
          <p:nvPr/>
        </p:nvCxnSpPr>
        <p:spPr>
          <a:xfrm flipV="1">
            <a:off x="10121621" y="1432160"/>
            <a:ext cx="0" cy="3534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4337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E8D3-F051-4A12-B91B-65F2235702D0}"/>
              </a:ext>
            </a:extLst>
          </p:cNvPr>
          <p:cNvSpPr>
            <a:spLocks noGrp="1"/>
          </p:cNvSpPr>
          <p:nvPr>
            <p:ph type="title"/>
          </p:nvPr>
        </p:nvSpPr>
        <p:spPr>
          <a:xfrm>
            <a:off x="300789" y="0"/>
            <a:ext cx="10131425" cy="1456267"/>
          </a:xfrm>
        </p:spPr>
        <p:txBody>
          <a:bodyPr>
            <a:normAutofit/>
          </a:bodyPr>
          <a:lstStyle/>
          <a:p>
            <a:r>
              <a:rPr lang="en-US" sz="4000" b="1" dirty="0">
                <a:latin typeface="Bookman Old Style" panose="02050604050505020204" pitchFamily="18" charset="0"/>
                <a:cs typeface="Times New Roman" panose="02020603050405020304" pitchFamily="18" charset="0"/>
              </a:rPr>
              <a:t>Software/Tools Used</a:t>
            </a:r>
            <a:endParaRPr lang="en-IN" sz="4000" b="1"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C903AF6C-BA0E-4BFC-909B-D23327A0961A}"/>
              </a:ext>
            </a:extLst>
          </p:cNvPr>
          <p:cNvSpPr>
            <a:spLocks noGrp="1"/>
          </p:cNvSpPr>
          <p:nvPr>
            <p:ph idx="1"/>
          </p:nvPr>
        </p:nvSpPr>
        <p:spPr>
          <a:xfrm>
            <a:off x="300790" y="1505428"/>
            <a:ext cx="11590421" cy="5117742"/>
          </a:xfrm>
        </p:spPr>
        <p:txBody>
          <a:bodyPr>
            <a:normAutofit lnSpcReduction="10000"/>
          </a:bodyPr>
          <a:lstStyle/>
          <a:p>
            <a:pPr marL="0" indent="0" algn="ctr">
              <a:buNone/>
            </a:pPr>
            <a:r>
              <a:rPr lang="en-US" sz="2400" dirty="0">
                <a:latin typeface="MV Boli" panose="02000500030200090000" pitchFamily="2" charset="0"/>
                <a:cs typeface="MV Boli" panose="02000500030200090000" pitchFamily="2" charset="0"/>
              </a:rPr>
              <a:t>FRONT END : JAVA</a:t>
            </a:r>
          </a:p>
          <a:p>
            <a:pPr marL="0" indent="0" algn="ctr">
              <a:buNone/>
            </a:pPr>
            <a:r>
              <a:rPr lang="en-US" sz="2400" dirty="0">
                <a:latin typeface="MV Boli" panose="02000500030200090000" pitchFamily="2" charset="0"/>
                <a:cs typeface="MV Boli" panose="02000500030200090000" pitchFamily="2" charset="0"/>
              </a:rPr>
              <a:t>BACK END : MYSQL</a:t>
            </a:r>
          </a:p>
          <a:p>
            <a:pPr marL="0" indent="0" algn="ctr">
              <a:buNone/>
            </a:pPr>
            <a:r>
              <a:rPr lang="en-US" sz="2400" dirty="0">
                <a:latin typeface="MV Boli" panose="02000500030200090000" pitchFamily="2" charset="0"/>
                <a:cs typeface="MV Boli" panose="02000500030200090000" pitchFamily="2" charset="0"/>
              </a:rPr>
              <a:t>TO ESTABLISH THE CONNECTION : JDBC</a:t>
            </a:r>
          </a:p>
          <a:p>
            <a:r>
              <a:rPr lang="en-IN" sz="2400" dirty="0">
                <a:latin typeface="MV Boli" panose="02000500030200090000" pitchFamily="2" charset="0"/>
                <a:cs typeface="MV Boli" panose="02000500030200090000" pitchFamily="2" charset="0"/>
              </a:rPr>
              <a:t>JDBC :</a:t>
            </a:r>
            <a:r>
              <a:rPr lang="en-US" sz="2400" dirty="0">
                <a:latin typeface="MV Boli" panose="02000500030200090000" pitchFamily="2" charset="0"/>
                <a:cs typeface="MV Boli" panose="02000500030200090000" pitchFamily="2" charset="0"/>
              </a:rPr>
              <a:t>JDBC stands for Java Database Connectivity. JDBC is a Java API to connect and execute the query with the database. It is a part of </a:t>
            </a:r>
            <a:r>
              <a:rPr lang="en-US" sz="2400" dirty="0" err="1">
                <a:latin typeface="MV Boli" panose="02000500030200090000" pitchFamily="2" charset="0"/>
                <a:cs typeface="MV Boli" panose="02000500030200090000" pitchFamily="2" charset="0"/>
              </a:rPr>
              <a:t>JavaSE</a:t>
            </a:r>
            <a:r>
              <a:rPr lang="en-US" sz="2400" dirty="0">
                <a:latin typeface="MV Boli" panose="02000500030200090000" pitchFamily="2" charset="0"/>
                <a:cs typeface="MV Boli" panose="02000500030200090000" pitchFamily="2" charset="0"/>
              </a:rPr>
              <a:t> (Java Standard Edition). JDBC API uses JDBC drivers to connect with the database. </a:t>
            </a:r>
          </a:p>
          <a:p>
            <a:pPr>
              <a:buFont typeface="Wingdings" panose="05000000000000000000" pitchFamily="2" charset="2"/>
              <a:buChar char="Ø"/>
            </a:pPr>
            <a:r>
              <a:rPr lang="en-US" sz="2400" dirty="0">
                <a:latin typeface="MV Boli" panose="02000500030200090000" pitchFamily="2" charset="0"/>
                <a:cs typeface="MV Boli" panose="02000500030200090000" pitchFamily="2" charset="0"/>
              </a:rPr>
              <a:t>We can use JDBC API to handle database using Java program and can perform the following activities:</a:t>
            </a:r>
          </a:p>
          <a:p>
            <a:pPr>
              <a:buFont typeface="Wingdings" panose="05000000000000000000" pitchFamily="2" charset="2"/>
              <a:buChar char="ü"/>
            </a:pPr>
            <a:r>
              <a:rPr lang="en-US" sz="2400" dirty="0">
                <a:latin typeface="MV Boli" panose="02000500030200090000" pitchFamily="2" charset="0"/>
                <a:cs typeface="MV Boli" panose="02000500030200090000" pitchFamily="2" charset="0"/>
              </a:rPr>
              <a:t>Connect to the database</a:t>
            </a:r>
          </a:p>
          <a:p>
            <a:pPr>
              <a:buFont typeface="Wingdings" panose="05000000000000000000" pitchFamily="2" charset="2"/>
              <a:buChar char="ü"/>
            </a:pPr>
            <a:r>
              <a:rPr lang="en-US" sz="2400" dirty="0">
                <a:latin typeface="MV Boli" panose="02000500030200090000" pitchFamily="2" charset="0"/>
                <a:cs typeface="MV Boli" panose="02000500030200090000" pitchFamily="2" charset="0"/>
              </a:rPr>
              <a:t>Execute queries and update statements to the database</a:t>
            </a:r>
          </a:p>
          <a:p>
            <a:pPr>
              <a:buFont typeface="Wingdings" panose="05000000000000000000" pitchFamily="2" charset="2"/>
              <a:buChar char="ü"/>
            </a:pPr>
            <a:r>
              <a:rPr lang="en-US" sz="2400" dirty="0">
                <a:latin typeface="MV Boli" panose="02000500030200090000" pitchFamily="2" charset="0"/>
                <a:cs typeface="MV Boli" panose="02000500030200090000" pitchFamily="2" charset="0"/>
              </a:rPr>
              <a:t>Retrieve the result received from the database.</a:t>
            </a:r>
            <a:endParaRPr lang="en-IN" sz="2000" dirty="0">
              <a:latin typeface="MV Boli" panose="02000500030200090000" pitchFamily="2" charset="0"/>
              <a:cs typeface="MV Boli" panose="02000500030200090000" pitchFamily="2" charset="0"/>
            </a:endParaRPr>
          </a:p>
        </p:txBody>
      </p:sp>
      <p:pic>
        <p:nvPicPr>
          <p:cNvPr id="4" name="Content Placeholder 6" descr="Web design">
            <a:extLst>
              <a:ext uri="{FF2B5EF4-FFF2-40B4-BE49-F238E27FC236}">
                <a16:creationId xmlns:a16="http://schemas.microsoft.com/office/drawing/2014/main" id="{38B4DAF4-5604-4A81-9F30-20CB5A983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8473" y="270933"/>
            <a:ext cx="914400" cy="914400"/>
          </a:xfrm>
          <a:prstGeom prst="rect">
            <a:avLst/>
          </a:prstGeom>
        </p:spPr>
      </p:pic>
    </p:spTree>
    <p:extLst>
      <p:ext uri="{BB962C8B-B14F-4D97-AF65-F5344CB8AC3E}">
        <p14:creationId xmlns:p14="http://schemas.microsoft.com/office/powerpoint/2010/main" val="198257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E8D3-F051-4A12-B91B-65F2235702D0}"/>
              </a:ext>
            </a:extLst>
          </p:cNvPr>
          <p:cNvSpPr>
            <a:spLocks noGrp="1"/>
          </p:cNvSpPr>
          <p:nvPr>
            <p:ph type="title"/>
          </p:nvPr>
        </p:nvSpPr>
        <p:spPr>
          <a:xfrm>
            <a:off x="300790" y="338667"/>
            <a:ext cx="11675187" cy="1117272"/>
          </a:xfrm>
        </p:spPr>
        <p:txBody>
          <a:bodyPr>
            <a:normAutofit fontScale="90000"/>
          </a:bodyPr>
          <a:lstStyle/>
          <a:p>
            <a:r>
              <a:rPr lang="en-US" sz="4000" b="1" dirty="0">
                <a:latin typeface="Bookman Old Style" panose="02050604050505020204" pitchFamily="18" charset="0"/>
              </a:rPr>
              <a:t>Packages imported from Java in our project </a:t>
            </a:r>
            <a:r>
              <a:rPr lang="en-US" sz="2000" b="1" dirty="0">
                <a:latin typeface="Bookman Old Style" panose="02050604050505020204" pitchFamily="18" charset="0"/>
              </a:rPr>
              <a:t>:</a:t>
            </a:r>
          </a:p>
        </p:txBody>
      </p:sp>
      <p:sp>
        <p:nvSpPr>
          <p:cNvPr id="3" name="Content Placeholder 2">
            <a:extLst>
              <a:ext uri="{FF2B5EF4-FFF2-40B4-BE49-F238E27FC236}">
                <a16:creationId xmlns:a16="http://schemas.microsoft.com/office/drawing/2014/main" id="{C903AF6C-BA0E-4BFC-909B-D23327A0961A}"/>
              </a:ext>
            </a:extLst>
          </p:cNvPr>
          <p:cNvSpPr>
            <a:spLocks noGrp="1"/>
          </p:cNvSpPr>
          <p:nvPr>
            <p:ph idx="1"/>
          </p:nvPr>
        </p:nvSpPr>
        <p:spPr>
          <a:xfrm>
            <a:off x="300789" y="1535837"/>
            <a:ext cx="11590421" cy="5523724"/>
          </a:xfrm>
        </p:spPr>
        <p:txBody>
          <a:bodyPr>
            <a:normAutofit fontScale="92500"/>
          </a:bodyPr>
          <a:lstStyle/>
          <a:p>
            <a:r>
              <a:rPr lang="en-IN" dirty="0">
                <a:latin typeface="MV Boli" panose="02000500030200090000" pitchFamily="2" charset="0"/>
                <a:cs typeface="MV Boli" panose="02000500030200090000" pitchFamily="2" charset="0"/>
              </a:rPr>
              <a:t>1) </a:t>
            </a:r>
            <a:r>
              <a:rPr lang="en-IN" dirty="0" err="1">
                <a:latin typeface="MV Boli" panose="02000500030200090000" pitchFamily="2" charset="0"/>
                <a:cs typeface="MV Boli" panose="02000500030200090000" pitchFamily="2" charset="0"/>
              </a:rPr>
              <a:t>java.lang</a:t>
            </a:r>
            <a:r>
              <a:rPr lang="en-IN" dirty="0">
                <a:latin typeface="MV Boli" panose="02000500030200090000" pitchFamily="2" charset="0"/>
                <a:cs typeface="MV Boli" panose="02000500030200090000" pitchFamily="2" charset="0"/>
              </a:rPr>
              <a:t>: Contains language support classes like the classes which defines primitive data types, math operations etc. (This package is automatically imported.)</a:t>
            </a:r>
          </a:p>
          <a:p>
            <a:r>
              <a:rPr lang="en-IN" dirty="0">
                <a:latin typeface="MV Boli" panose="02000500030200090000" pitchFamily="2" charset="0"/>
                <a:cs typeface="MV Boli" panose="02000500030200090000" pitchFamily="2" charset="0"/>
              </a:rPr>
              <a:t>2)  java.io: Contains classed for supporting input / output operations.</a:t>
            </a:r>
          </a:p>
          <a:p>
            <a:r>
              <a:rPr lang="en-IN" dirty="0">
                <a:latin typeface="MV Boli" panose="02000500030200090000" pitchFamily="2" charset="0"/>
                <a:cs typeface="MV Boli" panose="02000500030200090000" pitchFamily="2" charset="0"/>
              </a:rPr>
              <a:t>3)  </a:t>
            </a:r>
            <a:r>
              <a:rPr lang="en-IN" dirty="0" err="1">
                <a:latin typeface="MV Boli" panose="02000500030200090000" pitchFamily="2" charset="0"/>
                <a:cs typeface="MV Boli" panose="02000500030200090000" pitchFamily="2" charset="0"/>
              </a:rPr>
              <a:t>java.util</a:t>
            </a:r>
            <a:r>
              <a:rPr lang="en-IN" dirty="0">
                <a:latin typeface="MV Boli" panose="02000500030200090000" pitchFamily="2" charset="0"/>
                <a:cs typeface="MV Boli" panose="02000500030200090000" pitchFamily="2" charset="0"/>
              </a:rPr>
              <a:t>: Contains utility classes which implement data structures like Linked List, Dictionary and support ; for Date / Time operations. </a:t>
            </a:r>
          </a:p>
          <a:p>
            <a:r>
              <a:rPr lang="en-IN" dirty="0">
                <a:latin typeface="MV Boli" panose="02000500030200090000" pitchFamily="2" charset="0"/>
                <a:cs typeface="MV Boli" panose="02000500030200090000" pitchFamily="2" charset="0"/>
              </a:rPr>
              <a:t>4)  </a:t>
            </a:r>
            <a:r>
              <a:rPr lang="en-IN" dirty="0" err="1">
                <a:latin typeface="MV Boli" panose="02000500030200090000" pitchFamily="2" charset="0"/>
                <a:cs typeface="MV Boli" panose="02000500030200090000" pitchFamily="2" charset="0"/>
              </a:rPr>
              <a:t>java.awt</a:t>
            </a:r>
            <a:r>
              <a:rPr lang="en-IN" dirty="0">
                <a:latin typeface="MV Boli" panose="02000500030200090000" pitchFamily="2" charset="0"/>
                <a:cs typeface="MV Boli" panose="02000500030200090000" pitchFamily="2" charset="0"/>
              </a:rPr>
              <a:t>: Contain classes for implementing the components for graphical user interfaces (like button , ;menus etc). </a:t>
            </a:r>
            <a:r>
              <a:rPr lang="en-US" dirty="0">
                <a:latin typeface="MV Boli" panose="02000500030200090000" pitchFamily="2" charset="0"/>
                <a:cs typeface="MV Boli" panose="02000500030200090000" pitchFamily="2" charset="0"/>
              </a:rPr>
              <a:t>Java AWT (Abstract Window Toolkit) is an API to develop GUI or window-based applications in java. </a:t>
            </a:r>
            <a:r>
              <a:rPr lang="en-US" dirty="0" err="1">
                <a:latin typeface="MV Boli" panose="02000500030200090000" pitchFamily="2" charset="0"/>
                <a:cs typeface="MV Boli" panose="02000500030200090000" pitchFamily="2" charset="0"/>
              </a:rPr>
              <a:t>Eg:TextField</a:t>
            </a:r>
            <a:r>
              <a:rPr lang="en-US" dirty="0">
                <a:latin typeface="MV Boli" panose="02000500030200090000" pitchFamily="2" charset="0"/>
                <a:cs typeface="MV Boli" panose="02000500030200090000" pitchFamily="2" charset="0"/>
              </a:rPr>
              <a:t>, Label, </a:t>
            </a:r>
            <a:r>
              <a:rPr lang="en-US" dirty="0" err="1">
                <a:latin typeface="MV Boli" panose="02000500030200090000" pitchFamily="2" charset="0"/>
                <a:cs typeface="MV Boli" panose="02000500030200090000" pitchFamily="2" charset="0"/>
              </a:rPr>
              <a:t>TextArea</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RadioButton</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CheckBox</a:t>
            </a:r>
            <a:r>
              <a:rPr lang="en-US" dirty="0">
                <a:latin typeface="MV Boli" panose="02000500030200090000" pitchFamily="2" charset="0"/>
                <a:cs typeface="MV Boli" panose="02000500030200090000" pitchFamily="2" charset="0"/>
              </a:rPr>
              <a:t>, Choice, List etc.</a:t>
            </a:r>
            <a:endParaRPr lang="en-IN" dirty="0">
              <a:latin typeface="MV Boli" panose="02000500030200090000" pitchFamily="2" charset="0"/>
              <a:cs typeface="MV Boli" panose="02000500030200090000" pitchFamily="2" charset="0"/>
            </a:endParaRPr>
          </a:p>
          <a:p>
            <a:r>
              <a:rPr lang="en-IN" dirty="0">
                <a:latin typeface="MV Boli" panose="02000500030200090000" pitchFamily="2" charset="0"/>
                <a:cs typeface="MV Boli" panose="02000500030200090000" pitchFamily="2" charset="0"/>
              </a:rPr>
              <a:t>5)  </a:t>
            </a:r>
            <a:r>
              <a:rPr lang="en-IN" dirty="0" err="1">
                <a:latin typeface="MV Boli" panose="02000500030200090000" pitchFamily="2" charset="0"/>
                <a:cs typeface="MV Boli" panose="02000500030200090000" pitchFamily="2" charset="0"/>
              </a:rPr>
              <a:t>java.sql</a:t>
            </a:r>
            <a:r>
              <a:rPr lang="en-IN" dirty="0">
                <a:latin typeface="MV Boli" panose="02000500030200090000" pitchFamily="2" charset="0"/>
                <a:cs typeface="MV Boli" panose="02000500030200090000" pitchFamily="2" charset="0"/>
              </a:rPr>
              <a:t> : </a:t>
            </a:r>
            <a:r>
              <a:rPr lang="en-US" dirty="0">
                <a:latin typeface="MV Boli" panose="02000500030200090000" pitchFamily="2" charset="0"/>
                <a:cs typeface="MV Boli" panose="02000500030200090000" pitchFamily="2" charset="0"/>
              </a:rPr>
              <a:t>We have relational databases, from which at many times we need to access the data. For various data processing related matters from RDDBMS we have </a:t>
            </a:r>
            <a:r>
              <a:rPr lang="en-US" dirty="0" err="1">
                <a:latin typeface="MV Boli" panose="02000500030200090000" pitchFamily="2" charset="0"/>
                <a:cs typeface="MV Boli" panose="02000500030200090000" pitchFamily="2" charset="0"/>
              </a:rPr>
              <a:t>java.sql</a:t>
            </a:r>
            <a:r>
              <a:rPr lang="en-US" dirty="0">
                <a:latin typeface="MV Boli" panose="02000500030200090000" pitchFamily="2" charset="0"/>
                <a:cs typeface="MV Boli" panose="02000500030200090000" pitchFamily="2" charset="0"/>
              </a:rPr>
              <a:t> package. This package include classes and interface to perform almost all JDBC operation such as creating and executing SQL Queries.</a:t>
            </a:r>
          </a:p>
          <a:p>
            <a:r>
              <a:rPr lang="en-US" dirty="0">
                <a:latin typeface="MV Boli" panose="02000500030200090000" pitchFamily="2" charset="0"/>
                <a:cs typeface="MV Boli" panose="02000500030200090000" pitchFamily="2" charset="0"/>
              </a:rPr>
              <a:t>6) </a:t>
            </a:r>
            <a:r>
              <a:rPr lang="en-US" dirty="0" err="1">
                <a:latin typeface="MV Boli" panose="02000500030200090000" pitchFamily="2" charset="0"/>
                <a:cs typeface="MV Boli" panose="02000500030200090000" pitchFamily="2" charset="0"/>
              </a:rPr>
              <a:t>javax.sql</a:t>
            </a:r>
            <a:r>
              <a:rPr lang="en-US" dirty="0">
                <a:latin typeface="MV Boli" panose="02000500030200090000" pitchFamily="2" charset="0"/>
                <a:cs typeface="MV Boli" panose="02000500030200090000" pitchFamily="2" charset="0"/>
              </a:rPr>
              <a:t> : This package is also known as JDBC extension API. It provides classes and interface to access server-side data.</a:t>
            </a:r>
          </a:p>
          <a:p>
            <a:r>
              <a:rPr lang="en-US" dirty="0">
                <a:latin typeface="MV Boli" panose="02000500030200090000" pitchFamily="2" charset="0"/>
                <a:cs typeface="MV Boli" panose="02000500030200090000" pitchFamily="2" charset="0"/>
              </a:rPr>
              <a:t>7) </a:t>
            </a:r>
            <a:r>
              <a:rPr lang="en-US" dirty="0" err="1">
                <a:latin typeface="MV Boli" panose="02000500030200090000" pitchFamily="2" charset="0"/>
                <a:cs typeface="MV Boli" panose="02000500030200090000" pitchFamily="2" charset="0"/>
              </a:rPr>
              <a:t>javax.swing</a:t>
            </a:r>
            <a:r>
              <a:rPr lang="en-US" dirty="0">
                <a:latin typeface="MV Boli" panose="02000500030200090000" pitchFamily="2" charset="0"/>
                <a:cs typeface="MV Boli" panose="02000500030200090000" pitchFamily="2" charset="0"/>
              </a:rPr>
              <a:t> : Java Swing is a part of Java Foundation Classes (JFC) that is used to create window-based applications. It is built on the top of AWT (Abstract Windowing Toolkit) API and entirely written in java. Unlike AWT, Java Swing provides platform-independent and lightweight components. </a:t>
            </a:r>
            <a:r>
              <a:rPr lang="en-US" dirty="0" err="1">
                <a:latin typeface="MV Boli" panose="02000500030200090000" pitchFamily="2" charset="0"/>
                <a:cs typeface="MV Boli" panose="02000500030200090000" pitchFamily="2" charset="0"/>
              </a:rPr>
              <a:t>Eg</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JButton</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JTextField</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JTextArea</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JRadioButton</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JCheckbox</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JMenu</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JColorChooser</a:t>
            </a:r>
            <a:r>
              <a:rPr lang="en-US" dirty="0">
                <a:latin typeface="MV Boli" panose="02000500030200090000" pitchFamily="2" charset="0"/>
                <a:cs typeface="MV Boli" panose="02000500030200090000" pitchFamily="2" charset="0"/>
              </a:rPr>
              <a:t> etc.</a:t>
            </a:r>
          </a:p>
          <a:p>
            <a:endParaRPr lang="en-IN" dirty="0"/>
          </a:p>
        </p:txBody>
      </p:sp>
      <p:pic>
        <p:nvPicPr>
          <p:cNvPr id="4" name="Content Placeholder 6" descr="Web design">
            <a:extLst>
              <a:ext uri="{FF2B5EF4-FFF2-40B4-BE49-F238E27FC236}">
                <a16:creationId xmlns:a16="http://schemas.microsoft.com/office/drawing/2014/main" id="{38B4DAF4-5604-4A81-9F30-20CB5A983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61577" y="147961"/>
            <a:ext cx="914400" cy="914400"/>
          </a:xfrm>
          <a:prstGeom prst="rect">
            <a:avLst/>
          </a:prstGeom>
        </p:spPr>
      </p:pic>
    </p:spTree>
    <p:extLst>
      <p:ext uri="{BB962C8B-B14F-4D97-AF65-F5344CB8AC3E}">
        <p14:creationId xmlns:p14="http://schemas.microsoft.com/office/powerpoint/2010/main" val="2251563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7290" y="270933"/>
            <a:ext cx="914400" cy="914400"/>
          </a:xfrm>
          <a:prstGeom prst="rect">
            <a:avLst/>
          </a:prstGeom>
        </p:spPr>
      </p:pic>
      <p:pic>
        <p:nvPicPr>
          <p:cNvPr id="7" name="Picture 6">
            <a:extLst>
              <a:ext uri="{FF2B5EF4-FFF2-40B4-BE49-F238E27FC236}">
                <a16:creationId xmlns:a16="http://schemas.microsoft.com/office/drawing/2014/main" id="{E1D74466-885B-4ECF-BFD9-F599CDA13CC7}"/>
              </a:ext>
            </a:extLst>
          </p:cNvPr>
          <p:cNvPicPr>
            <a:picLocks noChangeAspect="1"/>
          </p:cNvPicPr>
          <p:nvPr/>
        </p:nvPicPr>
        <p:blipFill>
          <a:blip r:embed="rId5"/>
          <a:stretch>
            <a:fillRect/>
          </a:stretch>
        </p:blipFill>
        <p:spPr>
          <a:xfrm>
            <a:off x="613380" y="1320059"/>
            <a:ext cx="5153678" cy="3654263"/>
          </a:xfrm>
          <a:prstGeom prst="rect">
            <a:avLst/>
          </a:prstGeom>
        </p:spPr>
      </p:pic>
      <p:pic>
        <p:nvPicPr>
          <p:cNvPr id="11" name="Picture 10">
            <a:extLst>
              <a:ext uri="{FF2B5EF4-FFF2-40B4-BE49-F238E27FC236}">
                <a16:creationId xmlns:a16="http://schemas.microsoft.com/office/drawing/2014/main" id="{978DE8A9-9F2F-46C2-B331-59AAB851558F}"/>
              </a:ext>
            </a:extLst>
          </p:cNvPr>
          <p:cNvPicPr>
            <a:picLocks noChangeAspect="1"/>
          </p:cNvPicPr>
          <p:nvPr/>
        </p:nvPicPr>
        <p:blipFill>
          <a:blip r:embed="rId6"/>
          <a:stretch>
            <a:fillRect/>
          </a:stretch>
        </p:blipFill>
        <p:spPr>
          <a:xfrm>
            <a:off x="6847926" y="1422400"/>
            <a:ext cx="4039164" cy="3381847"/>
          </a:xfrm>
          <a:prstGeom prst="rect">
            <a:avLst/>
          </a:prstGeom>
        </p:spPr>
      </p:pic>
      <p:sp>
        <p:nvSpPr>
          <p:cNvPr id="15" name="Rectangle 14">
            <a:extLst>
              <a:ext uri="{FF2B5EF4-FFF2-40B4-BE49-F238E27FC236}">
                <a16:creationId xmlns:a16="http://schemas.microsoft.com/office/drawing/2014/main" id="{E1B73AEE-F504-4EBA-9D6E-0B27AB0E83C1}"/>
              </a:ext>
            </a:extLst>
          </p:cNvPr>
          <p:cNvSpPr/>
          <p:nvPr/>
        </p:nvSpPr>
        <p:spPr>
          <a:xfrm>
            <a:off x="6573304" y="1699889"/>
            <a:ext cx="4588408" cy="237066"/>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7" name="Arrow: Up 16">
            <a:extLst>
              <a:ext uri="{FF2B5EF4-FFF2-40B4-BE49-F238E27FC236}">
                <a16:creationId xmlns:a16="http://schemas.microsoft.com/office/drawing/2014/main" id="{7C4992F6-2F4F-4E9D-BBA0-F93AD9F4FB85}"/>
              </a:ext>
            </a:extLst>
          </p:cNvPr>
          <p:cNvSpPr/>
          <p:nvPr/>
        </p:nvSpPr>
        <p:spPr>
          <a:xfrm>
            <a:off x="2045110" y="5191432"/>
            <a:ext cx="2920180" cy="1563329"/>
          </a:xfrm>
          <a:prstGeom prst="upArrow">
            <a:avLst/>
          </a:prstGeom>
          <a:gradFill>
            <a:gsLst>
              <a:gs pos="0">
                <a:srgbClr val="92D05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latin typeface="Cooper Black" panose="0208090404030B020404" pitchFamily="18" charset="0"/>
              </a:rPr>
              <a:t>Main </a:t>
            </a:r>
          </a:p>
          <a:p>
            <a:pPr algn="ctr"/>
            <a:r>
              <a:rPr lang="en-US" sz="2800" dirty="0">
                <a:latin typeface="Cooper Black" panose="0208090404030B020404" pitchFamily="18" charset="0"/>
              </a:rPr>
              <a:t>Page</a:t>
            </a:r>
            <a:endParaRPr lang="en-IN" sz="2800" dirty="0">
              <a:latin typeface="Cooper Black" panose="0208090404030B020404" pitchFamily="18" charset="0"/>
            </a:endParaRPr>
          </a:p>
        </p:txBody>
      </p:sp>
      <p:sp>
        <p:nvSpPr>
          <p:cNvPr id="18" name="Thought Bubble: Cloud 17">
            <a:extLst>
              <a:ext uri="{FF2B5EF4-FFF2-40B4-BE49-F238E27FC236}">
                <a16:creationId xmlns:a16="http://schemas.microsoft.com/office/drawing/2014/main" id="{C7F14ABC-0B5D-44BF-92AB-CEA5240019FB}"/>
              </a:ext>
            </a:extLst>
          </p:cNvPr>
          <p:cNvSpPr/>
          <p:nvPr/>
        </p:nvSpPr>
        <p:spPr>
          <a:xfrm>
            <a:off x="9191061" y="4974322"/>
            <a:ext cx="2932113" cy="1546942"/>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First row details entered as login credentials</a:t>
            </a:r>
            <a:endParaRPr lang="en-IN" dirty="0">
              <a:latin typeface="Cooper Black" panose="0208090404030B020404" pitchFamily="18" charset="0"/>
            </a:endParaRPr>
          </a:p>
        </p:txBody>
      </p:sp>
      <p:cxnSp>
        <p:nvCxnSpPr>
          <p:cNvPr id="19" name="Straight Arrow Connector 18">
            <a:extLst>
              <a:ext uri="{FF2B5EF4-FFF2-40B4-BE49-F238E27FC236}">
                <a16:creationId xmlns:a16="http://schemas.microsoft.com/office/drawing/2014/main" id="{0588724C-B322-45A9-A58E-335D48DE2250}"/>
              </a:ext>
            </a:extLst>
          </p:cNvPr>
          <p:cNvCxnSpPr/>
          <p:nvPr/>
        </p:nvCxnSpPr>
        <p:spPr>
          <a:xfrm>
            <a:off x="5181600" y="2551471"/>
            <a:ext cx="182880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1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824DEDB0-030F-40FB-8CE7-A71C4049C9E2}"/>
              </a:ext>
            </a:extLst>
          </p:cNvPr>
          <p:cNvPicPr>
            <a:picLocks noChangeAspect="1"/>
          </p:cNvPicPr>
          <p:nvPr/>
        </p:nvPicPr>
        <p:blipFill>
          <a:blip r:embed="rId4"/>
          <a:stretch>
            <a:fillRect/>
          </a:stretch>
        </p:blipFill>
        <p:spPr>
          <a:xfrm>
            <a:off x="539780" y="1293440"/>
            <a:ext cx="5449060" cy="3858163"/>
          </a:xfrm>
          <a:prstGeom prst="rect">
            <a:avLst/>
          </a:prstGeom>
        </p:spPr>
      </p:pic>
      <p:pic>
        <p:nvPicPr>
          <p:cNvPr id="10" name="Picture 9">
            <a:extLst>
              <a:ext uri="{FF2B5EF4-FFF2-40B4-BE49-F238E27FC236}">
                <a16:creationId xmlns:a16="http://schemas.microsoft.com/office/drawing/2014/main" id="{B4F543E7-E5A1-4522-84B2-7B96C102A025}"/>
              </a:ext>
            </a:extLst>
          </p:cNvPr>
          <p:cNvPicPr>
            <a:picLocks noChangeAspect="1"/>
          </p:cNvPicPr>
          <p:nvPr/>
        </p:nvPicPr>
        <p:blipFill>
          <a:blip r:embed="rId5"/>
          <a:stretch>
            <a:fillRect/>
          </a:stretch>
        </p:blipFill>
        <p:spPr>
          <a:xfrm>
            <a:off x="6572022" y="1232810"/>
            <a:ext cx="5458587" cy="4134427"/>
          </a:xfrm>
          <a:prstGeom prst="rect">
            <a:avLst/>
          </a:prstGeom>
        </p:spPr>
      </p:pic>
      <p:sp>
        <p:nvSpPr>
          <p:cNvPr id="11" name="Arrow: Bent-Up 10">
            <a:extLst>
              <a:ext uri="{FF2B5EF4-FFF2-40B4-BE49-F238E27FC236}">
                <a16:creationId xmlns:a16="http://schemas.microsoft.com/office/drawing/2014/main" id="{0C7ED20E-1D12-43A3-834E-7EDB32C754B6}"/>
              </a:ext>
            </a:extLst>
          </p:cNvPr>
          <p:cNvSpPr/>
          <p:nvPr/>
        </p:nvSpPr>
        <p:spPr>
          <a:xfrm>
            <a:off x="1573160" y="4738651"/>
            <a:ext cx="1484671" cy="1651818"/>
          </a:xfrm>
          <a:prstGeom prst="bentUpArrow">
            <a:avLst/>
          </a:prstGeom>
          <a:gradFill>
            <a:gsLst>
              <a:gs pos="0">
                <a:srgbClr val="C00000"/>
              </a:gs>
              <a:gs pos="100000">
                <a:schemeClr val="accent6">
                  <a:shade val="88000"/>
                  <a:lumMod val="8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atin typeface="Cooper Black" panose="0208090404030B020404" pitchFamily="18" charset="0"/>
              </a:rPr>
              <a:t>Login is clicked</a:t>
            </a:r>
            <a:endParaRPr lang="en-IN" dirty="0">
              <a:latin typeface="Cooper Black" panose="0208090404030B020404" pitchFamily="18" charset="0"/>
            </a:endParaRPr>
          </a:p>
        </p:txBody>
      </p:sp>
      <p:sp>
        <p:nvSpPr>
          <p:cNvPr id="12" name="Rectangle: Diagonal Corners Snipped 11">
            <a:extLst>
              <a:ext uri="{FF2B5EF4-FFF2-40B4-BE49-F238E27FC236}">
                <a16:creationId xmlns:a16="http://schemas.microsoft.com/office/drawing/2014/main" id="{01161471-4888-4F37-8361-75433AC316D8}"/>
              </a:ext>
            </a:extLst>
          </p:cNvPr>
          <p:cNvSpPr/>
          <p:nvPr/>
        </p:nvSpPr>
        <p:spPr>
          <a:xfrm>
            <a:off x="5761703" y="5633884"/>
            <a:ext cx="3372468" cy="966163"/>
          </a:xfrm>
          <a:prstGeom prst="snip2Diag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User type, Username and Password are verified (compared with the DB)</a:t>
            </a:r>
            <a:endParaRPr lang="en-IN" dirty="0">
              <a:latin typeface="Cooper Black" panose="0208090404030B020404" pitchFamily="18" charset="0"/>
            </a:endParaRPr>
          </a:p>
        </p:txBody>
      </p:sp>
      <p:cxnSp>
        <p:nvCxnSpPr>
          <p:cNvPr id="17" name="Connector: Elbow 16">
            <a:extLst>
              <a:ext uri="{FF2B5EF4-FFF2-40B4-BE49-F238E27FC236}">
                <a16:creationId xmlns:a16="http://schemas.microsoft.com/office/drawing/2014/main" id="{0B214C96-DBD8-41F1-B104-897C4BEA409B}"/>
              </a:ext>
            </a:extLst>
          </p:cNvPr>
          <p:cNvCxnSpPr>
            <a:stCxn id="12" idx="0"/>
            <a:endCxn id="10" idx="2"/>
          </p:cNvCxnSpPr>
          <p:nvPr/>
        </p:nvCxnSpPr>
        <p:spPr>
          <a:xfrm flipV="1">
            <a:off x="9134171" y="5367237"/>
            <a:ext cx="167145" cy="749729"/>
          </a:xfrm>
          <a:prstGeom prst="bentConnector2">
            <a:avLst/>
          </a:prstGeom>
          <a:ln w="508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73168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1F52B183-0C05-49C1-9167-2AE3B520C99F}"/>
              </a:ext>
            </a:extLst>
          </p:cNvPr>
          <p:cNvPicPr>
            <a:picLocks noChangeAspect="1"/>
          </p:cNvPicPr>
          <p:nvPr/>
        </p:nvPicPr>
        <p:blipFill>
          <a:blip r:embed="rId4"/>
          <a:stretch>
            <a:fillRect/>
          </a:stretch>
        </p:blipFill>
        <p:spPr>
          <a:xfrm>
            <a:off x="388450" y="1357023"/>
            <a:ext cx="5515745" cy="4143953"/>
          </a:xfrm>
          <a:prstGeom prst="rect">
            <a:avLst/>
          </a:prstGeom>
        </p:spPr>
      </p:pic>
      <p:pic>
        <p:nvPicPr>
          <p:cNvPr id="8" name="Picture 7">
            <a:extLst>
              <a:ext uri="{FF2B5EF4-FFF2-40B4-BE49-F238E27FC236}">
                <a16:creationId xmlns:a16="http://schemas.microsoft.com/office/drawing/2014/main" id="{FC7AAFF9-75CE-4839-ABED-C920A4525E00}"/>
              </a:ext>
            </a:extLst>
          </p:cNvPr>
          <p:cNvPicPr>
            <a:picLocks noChangeAspect="1"/>
          </p:cNvPicPr>
          <p:nvPr/>
        </p:nvPicPr>
        <p:blipFill>
          <a:blip r:embed="rId5"/>
          <a:stretch>
            <a:fillRect/>
          </a:stretch>
        </p:blipFill>
        <p:spPr>
          <a:xfrm>
            <a:off x="6287807" y="1522634"/>
            <a:ext cx="5468113" cy="3705742"/>
          </a:xfrm>
          <a:prstGeom prst="rect">
            <a:avLst/>
          </a:prstGeom>
        </p:spPr>
      </p:pic>
      <p:sp>
        <p:nvSpPr>
          <p:cNvPr id="9" name="Oval 8">
            <a:extLst>
              <a:ext uri="{FF2B5EF4-FFF2-40B4-BE49-F238E27FC236}">
                <a16:creationId xmlns:a16="http://schemas.microsoft.com/office/drawing/2014/main" id="{988EF51B-F51C-44F5-A20F-C24D1D0CAE2A}"/>
              </a:ext>
            </a:extLst>
          </p:cNvPr>
          <p:cNvSpPr/>
          <p:nvPr/>
        </p:nvSpPr>
        <p:spPr>
          <a:xfrm>
            <a:off x="1917290" y="5830529"/>
            <a:ext cx="3205316" cy="924232"/>
          </a:xfrm>
          <a:prstGeom prst="ellipse">
            <a:avLst/>
          </a:prstGeom>
          <a:gradFill>
            <a:gsLst>
              <a:gs pos="0">
                <a:srgbClr val="00B0F0"/>
              </a:gs>
              <a:gs pos="100000">
                <a:srgbClr val="0070C0"/>
              </a:gs>
            </a:gsLst>
            <a:lin ang="5400000" scaled="1"/>
          </a:gra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oper Black" panose="0208090404030B020404" pitchFamily="18" charset="0"/>
              </a:rPr>
              <a:t>Username is displayed in the Dashboard</a:t>
            </a:r>
            <a:endParaRPr lang="en-IN" dirty="0">
              <a:latin typeface="Cooper Black" panose="0208090404030B020404" pitchFamily="18" charset="0"/>
            </a:endParaRPr>
          </a:p>
        </p:txBody>
      </p:sp>
      <p:cxnSp>
        <p:nvCxnSpPr>
          <p:cNvPr id="10" name="Connector: Elbow 9">
            <a:extLst>
              <a:ext uri="{FF2B5EF4-FFF2-40B4-BE49-F238E27FC236}">
                <a16:creationId xmlns:a16="http://schemas.microsoft.com/office/drawing/2014/main" id="{3BAFA974-ACCD-4A82-A22E-E1116A31D32F}"/>
              </a:ext>
            </a:extLst>
          </p:cNvPr>
          <p:cNvCxnSpPr>
            <a:cxnSpLocks/>
            <a:endCxn id="9" idx="6"/>
          </p:cNvCxnSpPr>
          <p:nvPr/>
        </p:nvCxnSpPr>
        <p:spPr>
          <a:xfrm rot="16200000" flipH="1">
            <a:off x="3122375" y="4292413"/>
            <a:ext cx="3479353" cy="521109"/>
          </a:xfrm>
          <a:prstGeom prst="bentConnector4">
            <a:avLst>
              <a:gd name="adj1" fmla="val 123"/>
              <a:gd name="adj2" fmla="val 170283"/>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6" name="Hexagon 15">
            <a:extLst>
              <a:ext uri="{FF2B5EF4-FFF2-40B4-BE49-F238E27FC236}">
                <a16:creationId xmlns:a16="http://schemas.microsoft.com/office/drawing/2014/main" id="{93C196EF-6956-4FCF-B13B-9D0063BF6708}"/>
              </a:ext>
            </a:extLst>
          </p:cNvPr>
          <p:cNvSpPr/>
          <p:nvPr/>
        </p:nvSpPr>
        <p:spPr>
          <a:xfrm>
            <a:off x="7226709" y="5500976"/>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UPDATE PROFILE IS CLICKED</a:t>
            </a:r>
          </a:p>
          <a:p>
            <a:pPr algn="ctr"/>
            <a:r>
              <a:rPr lang="en-US" sz="1600" dirty="0">
                <a:latin typeface="Cooper Black" panose="0208090404030B020404" pitchFamily="18" charset="0"/>
              </a:rPr>
              <a:t>THE USER CAN RESET HIS/HER PASSWORD</a:t>
            </a:r>
            <a:endParaRPr lang="en-IN" sz="1600" dirty="0">
              <a:latin typeface="Cooper Black" panose="0208090404030B020404" pitchFamily="18" charset="0"/>
            </a:endParaRPr>
          </a:p>
        </p:txBody>
      </p:sp>
    </p:spTree>
    <p:extLst>
      <p:ext uri="{BB962C8B-B14F-4D97-AF65-F5344CB8AC3E}">
        <p14:creationId xmlns:p14="http://schemas.microsoft.com/office/powerpoint/2010/main" val="292650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BAF8C595-C8DE-4E11-AE08-00BE2488310C}"/>
              </a:ext>
            </a:extLst>
          </p:cNvPr>
          <p:cNvPicPr>
            <a:picLocks noChangeAspect="1"/>
          </p:cNvPicPr>
          <p:nvPr/>
        </p:nvPicPr>
        <p:blipFill>
          <a:blip r:embed="rId4"/>
          <a:stretch>
            <a:fillRect/>
          </a:stretch>
        </p:blipFill>
        <p:spPr>
          <a:xfrm>
            <a:off x="637412" y="1456266"/>
            <a:ext cx="5458587" cy="3705742"/>
          </a:xfrm>
          <a:prstGeom prst="rect">
            <a:avLst/>
          </a:prstGeom>
        </p:spPr>
      </p:pic>
      <p:pic>
        <p:nvPicPr>
          <p:cNvPr id="8" name="Picture 7">
            <a:extLst>
              <a:ext uri="{FF2B5EF4-FFF2-40B4-BE49-F238E27FC236}">
                <a16:creationId xmlns:a16="http://schemas.microsoft.com/office/drawing/2014/main" id="{1A6BC717-5B26-4736-A937-48F7AC59C716}"/>
              </a:ext>
            </a:extLst>
          </p:cNvPr>
          <p:cNvPicPr>
            <a:picLocks noChangeAspect="1"/>
          </p:cNvPicPr>
          <p:nvPr/>
        </p:nvPicPr>
        <p:blipFill>
          <a:blip r:embed="rId5"/>
          <a:stretch>
            <a:fillRect/>
          </a:stretch>
        </p:blipFill>
        <p:spPr>
          <a:xfrm>
            <a:off x="6381059" y="1456266"/>
            <a:ext cx="5506218" cy="3705742"/>
          </a:xfrm>
          <a:prstGeom prst="rect">
            <a:avLst/>
          </a:prstGeom>
        </p:spPr>
      </p:pic>
      <p:sp>
        <p:nvSpPr>
          <p:cNvPr id="9" name="Thought Bubble: Cloud 8">
            <a:extLst>
              <a:ext uri="{FF2B5EF4-FFF2-40B4-BE49-F238E27FC236}">
                <a16:creationId xmlns:a16="http://schemas.microsoft.com/office/drawing/2014/main" id="{BD71EF40-064C-4D02-A64C-A66681E6BD32}"/>
              </a:ext>
            </a:extLst>
          </p:cNvPr>
          <p:cNvSpPr/>
          <p:nvPr/>
        </p:nvSpPr>
        <p:spPr>
          <a:xfrm>
            <a:off x="2635046" y="5311058"/>
            <a:ext cx="2664542" cy="1276009"/>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Password entered is “hello”</a:t>
            </a:r>
            <a:endParaRPr lang="en-IN" dirty="0">
              <a:latin typeface="Cooper Black" panose="0208090404030B020404" pitchFamily="18" charset="0"/>
            </a:endParaRPr>
          </a:p>
        </p:txBody>
      </p:sp>
      <p:sp>
        <p:nvSpPr>
          <p:cNvPr id="10" name="Hexagon 9">
            <a:extLst>
              <a:ext uri="{FF2B5EF4-FFF2-40B4-BE49-F238E27FC236}">
                <a16:creationId xmlns:a16="http://schemas.microsoft.com/office/drawing/2014/main" id="{78008352-4B93-4A72-B9C5-1415A728A663}"/>
              </a:ext>
            </a:extLst>
          </p:cNvPr>
          <p:cNvSpPr/>
          <p:nvPr/>
        </p:nvSpPr>
        <p:spPr>
          <a:xfrm>
            <a:off x="7226709" y="5520640"/>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Since New Password and Retype password matches, Password is updated in the DB</a:t>
            </a:r>
            <a:endParaRPr lang="en-IN" sz="1600" dirty="0">
              <a:latin typeface="Cooper Black" panose="0208090404030B020404" pitchFamily="18" charset="0"/>
            </a:endParaRPr>
          </a:p>
        </p:txBody>
      </p:sp>
    </p:spTree>
    <p:extLst>
      <p:ext uri="{BB962C8B-B14F-4D97-AF65-F5344CB8AC3E}">
        <p14:creationId xmlns:p14="http://schemas.microsoft.com/office/powerpoint/2010/main" val="193552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FA04CF13-402C-4D4E-8BF1-2C6858F77D8D}"/>
              </a:ext>
            </a:extLst>
          </p:cNvPr>
          <p:cNvPicPr>
            <a:picLocks noChangeAspect="1"/>
          </p:cNvPicPr>
          <p:nvPr/>
        </p:nvPicPr>
        <p:blipFill rotWithShape="1">
          <a:blip r:embed="rId4"/>
          <a:srcRect b="32630"/>
          <a:stretch/>
        </p:blipFill>
        <p:spPr>
          <a:xfrm>
            <a:off x="403173" y="1291167"/>
            <a:ext cx="3677163" cy="2297607"/>
          </a:xfrm>
          <a:prstGeom prst="rect">
            <a:avLst/>
          </a:prstGeom>
        </p:spPr>
      </p:pic>
      <p:pic>
        <p:nvPicPr>
          <p:cNvPr id="10" name="Picture 9">
            <a:extLst>
              <a:ext uri="{FF2B5EF4-FFF2-40B4-BE49-F238E27FC236}">
                <a16:creationId xmlns:a16="http://schemas.microsoft.com/office/drawing/2014/main" id="{72A4998E-0DD3-44F4-99E5-A95999F09CA8}"/>
              </a:ext>
            </a:extLst>
          </p:cNvPr>
          <p:cNvPicPr>
            <a:picLocks noChangeAspect="1"/>
          </p:cNvPicPr>
          <p:nvPr/>
        </p:nvPicPr>
        <p:blipFill>
          <a:blip r:embed="rId5"/>
          <a:stretch>
            <a:fillRect/>
          </a:stretch>
        </p:blipFill>
        <p:spPr>
          <a:xfrm>
            <a:off x="4877441" y="1291167"/>
            <a:ext cx="5487166" cy="3696216"/>
          </a:xfrm>
          <a:prstGeom prst="rect">
            <a:avLst/>
          </a:prstGeom>
        </p:spPr>
      </p:pic>
      <p:sp>
        <p:nvSpPr>
          <p:cNvPr id="11" name="Rectangle 10">
            <a:extLst>
              <a:ext uri="{FF2B5EF4-FFF2-40B4-BE49-F238E27FC236}">
                <a16:creationId xmlns:a16="http://schemas.microsoft.com/office/drawing/2014/main" id="{E6654A2E-7667-4C44-8564-C48691FD52B2}"/>
              </a:ext>
            </a:extLst>
          </p:cNvPr>
          <p:cNvSpPr/>
          <p:nvPr/>
        </p:nvSpPr>
        <p:spPr>
          <a:xfrm>
            <a:off x="321176" y="1560873"/>
            <a:ext cx="3677163" cy="165099"/>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Arrow: Up 12">
            <a:extLst>
              <a:ext uri="{FF2B5EF4-FFF2-40B4-BE49-F238E27FC236}">
                <a16:creationId xmlns:a16="http://schemas.microsoft.com/office/drawing/2014/main" id="{AD0BF8E7-1F60-476D-B39A-164CC8F99C86}"/>
              </a:ext>
            </a:extLst>
          </p:cNvPr>
          <p:cNvSpPr/>
          <p:nvPr/>
        </p:nvSpPr>
        <p:spPr>
          <a:xfrm>
            <a:off x="321176" y="3693380"/>
            <a:ext cx="3913238" cy="2121516"/>
          </a:xfrm>
          <a:prstGeom prst="upArrow">
            <a:avLst/>
          </a:prstGeom>
          <a:gradFill>
            <a:gsLst>
              <a:gs pos="0">
                <a:srgbClr val="92D05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latin typeface="Cooper Black" panose="0208090404030B020404" pitchFamily="18" charset="0"/>
              </a:rPr>
              <a:t>Password updated successfully</a:t>
            </a:r>
          </a:p>
        </p:txBody>
      </p:sp>
      <p:sp>
        <p:nvSpPr>
          <p:cNvPr id="14" name="Explosion: 14 Points 13">
            <a:extLst>
              <a:ext uri="{FF2B5EF4-FFF2-40B4-BE49-F238E27FC236}">
                <a16:creationId xmlns:a16="http://schemas.microsoft.com/office/drawing/2014/main" id="{9E4C3143-AC56-4957-8AB2-33911584DA89}"/>
              </a:ext>
            </a:extLst>
          </p:cNvPr>
          <p:cNvSpPr/>
          <p:nvPr/>
        </p:nvSpPr>
        <p:spPr>
          <a:xfrm>
            <a:off x="6843253" y="4906297"/>
            <a:ext cx="5348748" cy="1877961"/>
          </a:xfrm>
          <a:prstGeom prst="irregularSeal2">
            <a:avLst/>
          </a:prstGeom>
          <a:gradFill>
            <a:gsLst>
              <a:gs pos="0">
                <a:srgbClr val="7030A0"/>
              </a:gs>
              <a:gs pos="100000">
                <a:schemeClr val="accent4">
                  <a:shade val="88000"/>
                  <a:lumMod val="88000"/>
                </a:schemeClr>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latin typeface="Cooper Black" panose="0208090404030B020404" pitchFamily="18" charset="0"/>
              </a:rPr>
              <a:t>IF BOTH THE PASSWORDS DOESN’T MATCH</a:t>
            </a:r>
            <a:endParaRPr lang="en-IN" sz="1600" dirty="0">
              <a:latin typeface="Cooper Black" panose="0208090404030B020404" pitchFamily="18" charset="0"/>
            </a:endParaRPr>
          </a:p>
        </p:txBody>
      </p:sp>
    </p:spTree>
    <p:extLst>
      <p:ext uri="{BB962C8B-B14F-4D97-AF65-F5344CB8AC3E}">
        <p14:creationId xmlns:p14="http://schemas.microsoft.com/office/powerpoint/2010/main" val="1027091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BC325FE3-03DD-45DA-97AF-B49AB61E172B}"/>
              </a:ext>
            </a:extLst>
          </p:cNvPr>
          <p:cNvPicPr>
            <a:picLocks noChangeAspect="1"/>
          </p:cNvPicPr>
          <p:nvPr/>
        </p:nvPicPr>
        <p:blipFill>
          <a:blip r:embed="rId4"/>
          <a:stretch>
            <a:fillRect/>
          </a:stretch>
        </p:blipFill>
        <p:spPr>
          <a:xfrm>
            <a:off x="751326" y="1349681"/>
            <a:ext cx="5458587" cy="3686689"/>
          </a:xfrm>
          <a:prstGeom prst="rect">
            <a:avLst/>
          </a:prstGeom>
        </p:spPr>
      </p:pic>
      <p:pic>
        <p:nvPicPr>
          <p:cNvPr id="9" name="Picture 8">
            <a:extLst>
              <a:ext uri="{FF2B5EF4-FFF2-40B4-BE49-F238E27FC236}">
                <a16:creationId xmlns:a16="http://schemas.microsoft.com/office/drawing/2014/main" id="{26D68312-F0DF-48A6-BD71-EF27F7DCA048}"/>
              </a:ext>
            </a:extLst>
          </p:cNvPr>
          <p:cNvPicPr>
            <a:picLocks noChangeAspect="1"/>
          </p:cNvPicPr>
          <p:nvPr/>
        </p:nvPicPr>
        <p:blipFill>
          <a:blip r:embed="rId5"/>
          <a:stretch>
            <a:fillRect/>
          </a:stretch>
        </p:blipFill>
        <p:spPr>
          <a:xfrm>
            <a:off x="7401509" y="1456267"/>
            <a:ext cx="4039164" cy="3381847"/>
          </a:xfrm>
          <a:prstGeom prst="rect">
            <a:avLst/>
          </a:prstGeom>
        </p:spPr>
      </p:pic>
      <p:sp>
        <p:nvSpPr>
          <p:cNvPr id="10" name="Rectangle: Diagonal Corners Snipped 9">
            <a:extLst>
              <a:ext uri="{FF2B5EF4-FFF2-40B4-BE49-F238E27FC236}">
                <a16:creationId xmlns:a16="http://schemas.microsoft.com/office/drawing/2014/main" id="{0207C1F8-FD59-4C1D-8C31-A6791B22314F}"/>
              </a:ext>
            </a:extLst>
          </p:cNvPr>
          <p:cNvSpPr/>
          <p:nvPr/>
        </p:nvSpPr>
        <p:spPr>
          <a:xfrm>
            <a:off x="7620000" y="5125981"/>
            <a:ext cx="3372468" cy="966163"/>
          </a:xfrm>
          <a:prstGeom prst="snip2Diag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PASSWORD IS NOT UPDATED IN THE DB!!!</a:t>
            </a:r>
            <a:endParaRPr lang="en-IN" dirty="0">
              <a:latin typeface="Cooper Black" panose="0208090404030B020404" pitchFamily="18" charset="0"/>
            </a:endParaRPr>
          </a:p>
        </p:txBody>
      </p:sp>
      <p:sp>
        <p:nvSpPr>
          <p:cNvPr id="11" name="Thought Bubble: Cloud 10">
            <a:extLst>
              <a:ext uri="{FF2B5EF4-FFF2-40B4-BE49-F238E27FC236}">
                <a16:creationId xmlns:a16="http://schemas.microsoft.com/office/drawing/2014/main" id="{BB8C3A96-7B63-4A71-BD39-95B2E142B63E}"/>
              </a:ext>
            </a:extLst>
          </p:cNvPr>
          <p:cNvSpPr/>
          <p:nvPr/>
        </p:nvSpPr>
        <p:spPr>
          <a:xfrm>
            <a:off x="2374490" y="5040125"/>
            <a:ext cx="2932113" cy="1546942"/>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Appropriate message is displayed</a:t>
            </a:r>
            <a:endParaRPr lang="en-IN" dirty="0">
              <a:latin typeface="Cooper Black" panose="0208090404030B020404" pitchFamily="18" charset="0"/>
            </a:endParaRPr>
          </a:p>
        </p:txBody>
      </p:sp>
      <p:sp>
        <p:nvSpPr>
          <p:cNvPr id="12" name="Rectangle 11">
            <a:extLst>
              <a:ext uri="{FF2B5EF4-FFF2-40B4-BE49-F238E27FC236}">
                <a16:creationId xmlns:a16="http://schemas.microsoft.com/office/drawing/2014/main" id="{E16A64B1-102F-4B35-B9A3-516F398F3912}"/>
              </a:ext>
            </a:extLst>
          </p:cNvPr>
          <p:cNvSpPr/>
          <p:nvPr/>
        </p:nvSpPr>
        <p:spPr>
          <a:xfrm>
            <a:off x="7285702" y="1744134"/>
            <a:ext cx="4314735" cy="222318"/>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1473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CE20-C54E-4777-A999-20C0E095BBAD}"/>
              </a:ext>
            </a:extLst>
          </p:cNvPr>
          <p:cNvSpPr>
            <a:spLocks noGrp="1"/>
          </p:cNvSpPr>
          <p:nvPr>
            <p:ph type="title"/>
          </p:nvPr>
        </p:nvSpPr>
        <p:spPr>
          <a:xfrm>
            <a:off x="381001" y="128337"/>
            <a:ext cx="11618494" cy="1456267"/>
          </a:xfrm>
        </p:spPr>
        <p:txBody>
          <a:bodyPr>
            <a:normAutofit/>
          </a:bodyPr>
          <a:lstStyle/>
          <a:p>
            <a:pPr algn="ctr"/>
            <a:r>
              <a:rPr lang="en-IN" sz="4000" b="1" dirty="0">
                <a:effectLst>
                  <a:outerShdw blurRad="38100" dist="38100" dir="2700000" algn="tl">
                    <a:srgbClr val="000000">
                      <a:alpha val="43137"/>
                    </a:srgbClr>
                  </a:outerShdw>
                </a:effectLst>
                <a:latin typeface="Bookman Old Style" panose="02050604050505020204" pitchFamily="18" charset="0"/>
              </a:rPr>
              <a:t>Problem definition</a:t>
            </a:r>
          </a:p>
        </p:txBody>
      </p:sp>
      <p:sp>
        <p:nvSpPr>
          <p:cNvPr id="3" name="Content Placeholder 2">
            <a:extLst>
              <a:ext uri="{FF2B5EF4-FFF2-40B4-BE49-F238E27FC236}">
                <a16:creationId xmlns:a16="http://schemas.microsoft.com/office/drawing/2014/main" id="{5DB0CF4A-42DB-4A47-B3E3-92FFF3715829}"/>
              </a:ext>
            </a:extLst>
          </p:cNvPr>
          <p:cNvSpPr>
            <a:spLocks noGrp="1"/>
          </p:cNvSpPr>
          <p:nvPr>
            <p:ph idx="1"/>
          </p:nvPr>
        </p:nvSpPr>
        <p:spPr>
          <a:xfrm>
            <a:off x="381001" y="1584604"/>
            <a:ext cx="11618494" cy="5762680"/>
          </a:xfrm>
        </p:spPr>
        <p:txBody>
          <a:bodyPr/>
          <a:lstStyle/>
          <a:p>
            <a:pPr marL="0" indent="0">
              <a:buNone/>
            </a:pPr>
            <a:r>
              <a:rPr lang="en-US" sz="2400" dirty="0">
                <a:effectLst>
                  <a:outerShdw blurRad="38100" dist="38100" dir="2700000" algn="tl">
                    <a:srgbClr val="000000">
                      <a:alpha val="43137"/>
                    </a:srgbClr>
                  </a:outerShdw>
                </a:effectLst>
                <a:latin typeface="Eras Bold ITC" panose="020B0907030504020204" pitchFamily="34" charset="0"/>
              </a:rPr>
              <a:t>Leave Management System </a:t>
            </a:r>
            <a:r>
              <a:rPr lang="en-US" dirty="0">
                <a:effectLst>
                  <a:outerShdw blurRad="38100" dist="38100" dir="2700000" algn="tl">
                    <a:srgbClr val="000000">
                      <a:alpha val="43137"/>
                    </a:srgbClr>
                  </a:outerShdw>
                </a:effectLst>
              </a:rPr>
              <a:t>:</a:t>
            </a:r>
          </a:p>
          <a:p>
            <a:pPr marL="0" indent="0">
              <a:buNone/>
            </a:pPr>
            <a:endParaRPr lang="en-US" dirty="0"/>
          </a:p>
          <a:p>
            <a:r>
              <a:rPr lang="en-US" sz="2400" dirty="0">
                <a:effectLst/>
                <a:latin typeface="MV Boli" panose="02000500030200090000" pitchFamily="2" charset="0"/>
                <a:ea typeface="Tw Cen MT" panose="020B0602020104020603" pitchFamily="34" charset="0"/>
                <a:cs typeface="MV Boli" panose="02000500030200090000" pitchFamily="2" charset="0"/>
              </a:rPr>
              <a:t>Ranging from the small companies in the town to the large organizations and multinational companies, an online leave management system has become a necessity for these associations to have a smooth and flexible workplace environment. Though the organizations would want their employees to be at the workplace with complete involvement, there might be times when the employees would have to take day-offs.</a:t>
            </a:r>
          </a:p>
          <a:p>
            <a:pPr marL="0" indent="0">
              <a:buNone/>
            </a:pPr>
            <a:endParaRPr lang="en-US" sz="2400" dirty="0">
              <a:effectLst/>
              <a:latin typeface="MV Boli" panose="02000500030200090000" pitchFamily="2" charset="0"/>
              <a:ea typeface="Tw Cen MT" panose="020B0602020104020603" pitchFamily="34" charset="0"/>
              <a:cs typeface="MV Boli" panose="02000500030200090000" pitchFamily="2" charset="0"/>
            </a:endParaRPr>
          </a:p>
          <a:p>
            <a:r>
              <a:rPr lang="en-US" sz="2400" dirty="0">
                <a:effectLst/>
                <a:latin typeface="MV Boli" panose="02000500030200090000" pitchFamily="2" charset="0"/>
                <a:ea typeface="Tw Cen MT" panose="020B0602020104020603" pitchFamily="34" charset="0"/>
                <a:cs typeface="MV Boli" panose="02000500030200090000" pitchFamily="2" charset="0"/>
              </a:rPr>
              <a:t>The aim of this project is to design and develop a database management system for an organization to maintain records of the leaves taken by its employees.</a:t>
            </a:r>
            <a:endParaRPr lang="en-IN" sz="1800" dirty="0">
              <a:effectLst/>
              <a:latin typeface="Tw Cen MT" panose="020B0602020104020603" pitchFamily="34" charset="0"/>
              <a:ea typeface="Tw Cen MT" panose="020B0602020104020603" pitchFamily="34" charset="0"/>
              <a:cs typeface="Times New Roman" panose="02020603050405020304" pitchFamily="18" charset="0"/>
            </a:endParaRPr>
          </a:p>
          <a:p>
            <a:endParaRPr lang="en-US" dirty="0"/>
          </a:p>
          <a:p>
            <a:endParaRPr lang="en-IN" dirty="0"/>
          </a:p>
        </p:txBody>
      </p:sp>
    </p:spTree>
    <p:extLst>
      <p:ext uri="{BB962C8B-B14F-4D97-AF65-F5344CB8AC3E}">
        <p14:creationId xmlns:p14="http://schemas.microsoft.com/office/powerpoint/2010/main" val="4140573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8" name="Picture 7">
            <a:extLst>
              <a:ext uri="{FF2B5EF4-FFF2-40B4-BE49-F238E27FC236}">
                <a16:creationId xmlns:a16="http://schemas.microsoft.com/office/drawing/2014/main" id="{28C35420-67F2-446E-873A-90CCB66A8279}"/>
              </a:ext>
            </a:extLst>
          </p:cNvPr>
          <p:cNvPicPr>
            <a:picLocks noChangeAspect="1"/>
          </p:cNvPicPr>
          <p:nvPr/>
        </p:nvPicPr>
        <p:blipFill>
          <a:blip r:embed="rId4"/>
          <a:stretch>
            <a:fillRect/>
          </a:stretch>
        </p:blipFill>
        <p:spPr>
          <a:xfrm>
            <a:off x="1337186" y="1626419"/>
            <a:ext cx="5515745" cy="4143953"/>
          </a:xfrm>
          <a:prstGeom prst="rect">
            <a:avLst/>
          </a:prstGeom>
        </p:spPr>
      </p:pic>
      <p:sp>
        <p:nvSpPr>
          <p:cNvPr id="9" name="Oval 8">
            <a:extLst>
              <a:ext uri="{FF2B5EF4-FFF2-40B4-BE49-F238E27FC236}">
                <a16:creationId xmlns:a16="http://schemas.microsoft.com/office/drawing/2014/main" id="{E27A4478-C05B-4C6C-BF21-AD5526ABB59C}"/>
              </a:ext>
            </a:extLst>
          </p:cNvPr>
          <p:cNvSpPr/>
          <p:nvPr/>
        </p:nvSpPr>
        <p:spPr>
          <a:xfrm>
            <a:off x="7120654" y="2374491"/>
            <a:ext cx="4041058" cy="1536290"/>
          </a:xfrm>
          <a:prstGeom prst="ellipse">
            <a:avLst/>
          </a:prstGeom>
          <a:gradFill>
            <a:gsLst>
              <a:gs pos="0">
                <a:schemeClr val="accent4">
                  <a:lumMod val="60000"/>
                  <a:lumOff val="40000"/>
                </a:schemeClr>
              </a:gs>
              <a:gs pos="100000">
                <a:srgbClr val="0070C0"/>
              </a:gs>
            </a:gsLst>
            <a:lin ang="5400000" scaled="1"/>
          </a:gra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oper Black" panose="0208090404030B020404" pitchFamily="18" charset="0"/>
              </a:rPr>
              <a:t>IF THE EMPLOYEE WANTS TO APPLY FOR A LEAVE…</a:t>
            </a:r>
            <a:endParaRPr lang="en-IN" dirty="0">
              <a:latin typeface="Cooper Black" panose="0208090404030B020404" pitchFamily="18" charset="0"/>
            </a:endParaRPr>
          </a:p>
        </p:txBody>
      </p:sp>
      <p:cxnSp>
        <p:nvCxnSpPr>
          <p:cNvPr id="11" name="Connector: Elbow 10">
            <a:extLst>
              <a:ext uri="{FF2B5EF4-FFF2-40B4-BE49-F238E27FC236}">
                <a16:creationId xmlns:a16="http://schemas.microsoft.com/office/drawing/2014/main" id="{932F4B7A-F06B-42C0-89B2-FC9983634C5D}"/>
              </a:ext>
            </a:extLst>
          </p:cNvPr>
          <p:cNvCxnSpPr>
            <a:cxnSpLocks/>
          </p:cNvCxnSpPr>
          <p:nvPr/>
        </p:nvCxnSpPr>
        <p:spPr>
          <a:xfrm rot="5400000">
            <a:off x="7002847" y="2296011"/>
            <a:ext cx="523567" cy="3753106"/>
          </a:xfrm>
          <a:prstGeom prst="bentConnector2">
            <a:avLst/>
          </a:prstGeom>
          <a:ln w="5715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10297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B95CAC25-06DB-45CE-B1DD-F9B36A738609}"/>
              </a:ext>
            </a:extLst>
          </p:cNvPr>
          <p:cNvPicPr>
            <a:picLocks noChangeAspect="1"/>
          </p:cNvPicPr>
          <p:nvPr/>
        </p:nvPicPr>
        <p:blipFill>
          <a:blip r:embed="rId4"/>
          <a:stretch>
            <a:fillRect/>
          </a:stretch>
        </p:blipFill>
        <p:spPr>
          <a:xfrm>
            <a:off x="442680" y="1282822"/>
            <a:ext cx="5525271" cy="4115374"/>
          </a:xfrm>
          <a:prstGeom prst="rect">
            <a:avLst/>
          </a:prstGeom>
        </p:spPr>
      </p:pic>
      <p:pic>
        <p:nvPicPr>
          <p:cNvPr id="8" name="Picture 7">
            <a:extLst>
              <a:ext uri="{FF2B5EF4-FFF2-40B4-BE49-F238E27FC236}">
                <a16:creationId xmlns:a16="http://schemas.microsoft.com/office/drawing/2014/main" id="{E83554EF-7909-4E70-BF7F-060F6DB9BFC9}"/>
              </a:ext>
            </a:extLst>
          </p:cNvPr>
          <p:cNvPicPr>
            <a:picLocks noChangeAspect="1"/>
          </p:cNvPicPr>
          <p:nvPr/>
        </p:nvPicPr>
        <p:blipFill>
          <a:blip r:embed="rId5"/>
          <a:stretch>
            <a:fillRect/>
          </a:stretch>
        </p:blipFill>
        <p:spPr>
          <a:xfrm>
            <a:off x="6307776" y="1289040"/>
            <a:ext cx="5534797" cy="4153480"/>
          </a:xfrm>
          <a:prstGeom prst="rect">
            <a:avLst/>
          </a:prstGeom>
        </p:spPr>
      </p:pic>
      <p:sp>
        <p:nvSpPr>
          <p:cNvPr id="10" name="Thought Bubble: Cloud 9">
            <a:extLst>
              <a:ext uri="{FF2B5EF4-FFF2-40B4-BE49-F238E27FC236}">
                <a16:creationId xmlns:a16="http://schemas.microsoft.com/office/drawing/2014/main" id="{1C219CEC-5660-4D62-8B18-4E37F93875B0}"/>
              </a:ext>
            </a:extLst>
          </p:cNvPr>
          <p:cNvSpPr/>
          <p:nvPr/>
        </p:nvSpPr>
        <p:spPr>
          <a:xfrm>
            <a:off x="290051" y="5432140"/>
            <a:ext cx="3426542" cy="1144365"/>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Leave balance is notified to the user</a:t>
            </a:r>
            <a:endParaRPr lang="en-IN" dirty="0">
              <a:latin typeface="Cooper Black" panose="0208090404030B020404" pitchFamily="18" charset="0"/>
            </a:endParaRPr>
          </a:p>
        </p:txBody>
      </p:sp>
      <p:sp>
        <p:nvSpPr>
          <p:cNvPr id="11" name="Rectangle: Diagonal Corners Snipped 10">
            <a:extLst>
              <a:ext uri="{FF2B5EF4-FFF2-40B4-BE49-F238E27FC236}">
                <a16:creationId xmlns:a16="http://schemas.microsoft.com/office/drawing/2014/main" id="{323C73D8-F106-46D2-B6E0-48985E2462BD}"/>
              </a:ext>
            </a:extLst>
          </p:cNvPr>
          <p:cNvSpPr/>
          <p:nvPr/>
        </p:nvSpPr>
        <p:spPr>
          <a:xfrm>
            <a:off x="4085302" y="5610342"/>
            <a:ext cx="4021393" cy="966163"/>
          </a:xfrm>
          <a:prstGeom prst="snip2Diag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The user can’t apply for a leave when his leave balance = 0</a:t>
            </a:r>
            <a:r>
              <a:rPr lang="en-IN" dirty="0">
                <a:latin typeface="Cooper Black" panose="0208090404030B020404" pitchFamily="18" charset="0"/>
              </a:rPr>
              <a:t> for that month</a:t>
            </a:r>
            <a:endParaRPr lang="en-US" dirty="0">
              <a:latin typeface="Cooper Black" panose="0208090404030B020404" pitchFamily="18" charset="0"/>
            </a:endParaRPr>
          </a:p>
        </p:txBody>
      </p:sp>
      <p:sp>
        <p:nvSpPr>
          <p:cNvPr id="12" name="Hexagon 11">
            <a:extLst>
              <a:ext uri="{FF2B5EF4-FFF2-40B4-BE49-F238E27FC236}">
                <a16:creationId xmlns:a16="http://schemas.microsoft.com/office/drawing/2014/main" id="{14987CB3-78F4-408B-B13D-C027EED99F29}"/>
              </a:ext>
            </a:extLst>
          </p:cNvPr>
          <p:cNvSpPr/>
          <p:nvPr/>
        </p:nvSpPr>
        <p:spPr>
          <a:xfrm>
            <a:off x="8549149" y="5563160"/>
            <a:ext cx="3352800" cy="886801"/>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Employee can choose the type of leave from drop down menu</a:t>
            </a:r>
            <a:endParaRPr lang="en-IN" sz="1600" dirty="0">
              <a:latin typeface="Cooper Black" panose="0208090404030B020404" pitchFamily="18" charset="0"/>
            </a:endParaRPr>
          </a:p>
        </p:txBody>
      </p:sp>
    </p:spTree>
    <p:extLst>
      <p:ext uri="{BB962C8B-B14F-4D97-AF65-F5344CB8AC3E}">
        <p14:creationId xmlns:p14="http://schemas.microsoft.com/office/powerpoint/2010/main" val="168044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FDF5BE9D-886D-42D8-96E3-D566BC6D7781}"/>
              </a:ext>
            </a:extLst>
          </p:cNvPr>
          <p:cNvPicPr>
            <a:picLocks noChangeAspect="1"/>
          </p:cNvPicPr>
          <p:nvPr/>
        </p:nvPicPr>
        <p:blipFill>
          <a:blip r:embed="rId4"/>
          <a:stretch>
            <a:fillRect/>
          </a:stretch>
        </p:blipFill>
        <p:spPr>
          <a:xfrm>
            <a:off x="712914" y="1185333"/>
            <a:ext cx="5515745" cy="4134427"/>
          </a:xfrm>
          <a:prstGeom prst="rect">
            <a:avLst/>
          </a:prstGeom>
        </p:spPr>
      </p:pic>
      <p:pic>
        <p:nvPicPr>
          <p:cNvPr id="8" name="Picture 7">
            <a:extLst>
              <a:ext uri="{FF2B5EF4-FFF2-40B4-BE49-F238E27FC236}">
                <a16:creationId xmlns:a16="http://schemas.microsoft.com/office/drawing/2014/main" id="{CEEAB22C-F158-4DB0-A0D8-9591737B621C}"/>
              </a:ext>
            </a:extLst>
          </p:cNvPr>
          <p:cNvPicPr>
            <a:picLocks noChangeAspect="1"/>
          </p:cNvPicPr>
          <p:nvPr/>
        </p:nvPicPr>
        <p:blipFill>
          <a:blip r:embed="rId5"/>
          <a:stretch>
            <a:fillRect/>
          </a:stretch>
        </p:blipFill>
        <p:spPr>
          <a:xfrm>
            <a:off x="6488857" y="1185333"/>
            <a:ext cx="5496692" cy="4534533"/>
          </a:xfrm>
          <a:prstGeom prst="rect">
            <a:avLst/>
          </a:prstGeom>
        </p:spPr>
      </p:pic>
      <p:sp>
        <p:nvSpPr>
          <p:cNvPr id="9" name="Rectangle: Diagonal Corners Snipped 8">
            <a:extLst>
              <a:ext uri="{FF2B5EF4-FFF2-40B4-BE49-F238E27FC236}">
                <a16:creationId xmlns:a16="http://schemas.microsoft.com/office/drawing/2014/main" id="{118A7891-03D2-4E7A-BA7A-819FC2C93D6B}"/>
              </a:ext>
            </a:extLst>
          </p:cNvPr>
          <p:cNvSpPr/>
          <p:nvPr/>
        </p:nvSpPr>
        <p:spPr>
          <a:xfrm>
            <a:off x="1030287" y="5620904"/>
            <a:ext cx="4242622" cy="966163"/>
          </a:xfrm>
          <a:prstGeom prst="snip2Diag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latin typeface="Cooper Black" panose="0208090404030B020404" pitchFamily="18" charset="0"/>
              </a:rPr>
              <a:t>Jcalender</a:t>
            </a:r>
            <a:r>
              <a:rPr lang="en-US" dirty="0">
                <a:latin typeface="Cooper Black" panose="0208090404030B020404" pitchFamily="18" charset="0"/>
              </a:rPr>
              <a:t> jar file is downloaded and imported to use </a:t>
            </a:r>
            <a:r>
              <a:rPr lang="en-US" dirty="0" err="1">
                <a:latin typeface="Cooper Black" panose="0208090404030B020404" pitchFamily="18" charset="0"/>
              </a:rPr>
              <a:t>JdateChooser</a:t>
            </a:r>
            <a:endParaRPr lang="en-IN" dirty="0">
              <a:latin typeface="Cooper Black" panose="0208090404030B020404" pitchFamily="18" charset="0"/>
            </a:endParaRPr>
          </a:p>
        </p:txBody>
      </p:sp>
    </p:spTree>
    <p:extLst>
      <p:ext uri="{BB962C8B-B14F-4D97-AF65-F5344CB8AC3E}">
        <p14:creationId xmlns:p14="http://schemas.microsoft.com/office/powerpoint/2010/main" val="2743516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14" name="Picture 13">
            <a:extLst>
              <a:ext uri="{FF2B5EF4-FFF2-40B4-BE49-F238E27FC236}">
                <a16:creationId xmlns:a16="http://schemas.microsoft.com/office/drawing/2014/main" id="{456836AA-7819-4088-9C29-EE38DCC0222C}"/>
              </a:ext>
            </a:extLst>
          </p:cNvPr>
          <p:cNvPicPr>
            <a:picLocks noChangeAspect="1"/>
          </p:cNvPicPr>
          <p:nvPr/>
        </p:nvPicPr>
        <p:blipFill>
          <a:blip r:embed="rId4"/>
          <a:stretch>
            <a:fillRect/>
          </a:stretch>
        </p:blipFill>
        <p:spPr>
          <a:xfrm>
            <a:off x="255867" y="1376076"/>
            <a:ext cx="5525271" cy="4105848"/>
          </a:xfrm>
          <a:prstGeom prst="rect">
            <a:avLst/>
          </a:prstGeom>
        </p:spPr>
      </p:pic>
      <p:pic>
        <p:nvPicPr>
          <p:cNvPr id="16" name="Picture 15">
            <a:extLst>
              <a:ext uri="{FF2B5EF4-FFF2-40B4-BE49-F238E27FC236}">
                <a16:creationId xmlns:a16="http://schemas.microsoft.com/office/drawing/2014/main" id="{EE9A6ABC-FFE7-4CB8-BBB0-5FF2FA012EEE}"/>
              </a:ext>
            </a:extLst>
          </p:cNvPr>
          <p:cNvPicPr>
            <a:picLocks noChangeAspect="1"/>
          </p:cNvPicPr>
          <p:nvPr/>
        </p:nvPicPr>
        <p:blipFill>
          <a:blip r:embed="rId5"/>
          <a:stretch>
            <a:fillRect/>
          </a:stretch>
        </p:blipFill>
        <p:spPr>
          <a:xfrm>
            <a:off x="6248170" y="1376076"/>
            <a:ext cx="5496692" cy="4058216"/>
          </a:xfrm>
          <a:prstGeom prst="rect">
            <a:avLst/>
          </a:prstGeom>
        </p:spPr>
      </p:pic>
      <p:sp>
        <p:nvSpPr>
          <p:cNvPr id="17" name="Hexagon 16">
            <a:extLst>
              <a:ext uri="{FF2B5EF4-FFF2-40B4-BE49-F238E27FC236}">
                <a16:creationId xmlns:a16="http://schemas.microsoft.com/office/drawing/2014/main" id="{17894C0E-5880-4EBA-980E-B96A91EB2204}"/>
              </a:ext>
            </a:extLst>
          </p:cNvPr>
          <p:cNvSpPr/>
          <p:nvPr/>
        </p:nvSpPr>
        <p:spPr>
          <a:xfrm>
            <a:off x="1396180" y="5579634"/>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Slider is used to input the number of days.</a:t>
            </a:r>
          </a:p>
          <a:p>
            <a:pPr algn="ctr"/>
            <a:r>
              <a:rPr lang="en-US" sz="1600" dirty="0">
                <a:latin typeface="Cooper Black" panose="0208090404030B020404" pitchFamily="18" charset="0"/>
              </a:rPr>
              <a:t>Min : 1</a:t>
            </a:r>
          </a:p>
          <a:p>
            <a:pPr algn="ctr"/>
            <a:r>
              <a:rPr lang="en-US" sz="1600" dirty="0">
                <a:latin typeface="Cooper Black" panose="0208090404030B020404" pitchFamily="18" charset="0"/>
              </a:rPr>
              <a:t>Max : 10</a:t>
            </a:r>
          </a:p>
        </p:txBody>
      </p:sp>
      <p:sp>
        <p:nvSpPr>
          <p:cNvPr id="18" name="Thought Bubble: Cloud 17">
            <a:extLst>
              <a:ext uri="{FF2B5EF4-FFF2-40B4-BE49-F238E27FC236}">
                <a16:creationId xmlns:a16="http://schemas.microsoft.com/office/drawing/2014/main" id="{F656E757-4E05-4EBD-8EA8-CBA64C0638E7}"/>
              </a:ext>
            </a:extLst>
          </p:cNvPr>
          <p:cNvSpPr/>
          <p:nvPr/>
        </p:nvSpPr>
        <p:spPr>
          <a:xfrm>
            <a:off x="7138219" y="5434292"/>
            <a:ext cx="4023493" cy="1175127"/>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A message is sent to the HR Manager</a:t>
            </a:r>
            <a:endParaRPr lang="en-IN" dirty="0">
              <a:latin typeface="Cooper Black" panose="0208090404030B020404" pitchFamily="18" charset="0"/>
            </a:endParaRPr>
          </a:p>
        </p:txBody>
      </p:sp>
    </p:spTree>
    <p:extLst>
      <p:ext uri="{BB962C8B-B14F-4D97-AF65-F5344CB8AC3E}">
        <p14:creationId xmlns:p14="http://schemas.microsoft.com/office/powerpoint/2010/main" val="3718821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0B026322-C700-4C29-A4FE-70458C3A65E8}"/>
              </a:ext>
            </a:extLst>
          </p:cNvPr>
          <p:cNvPicPr>
            <a:picLocks noChangeAspect="1"/>
          </p:cNvPicPr>
          <p:nvPr/>
        </p:nvPicPr>
        <p:blipFill>
          <a:blip r:embed="rId4"/>
          <a:stretch>
            <a:fillRect/>
          </a:stretch>
        </p:blipFill>
        <p:spPr>
          <a:xfrm>
            <a:off x="1092086" y="1259621"/>
            <a:ext cx="10007826" cy="3395325"/>
          </a:xfrm>
          <a:prstGeom prst="rect">
            <a:avLst/>
          </a:prstGeom>
        </p:spPr>
      </p:pic>
      <p:sp>
        <p:nvSpPr>
          <p:cNvPr id="8" name="Rectangle 7">
            <a:extLst>
              <a:ext uri="{FF2B5EF4-FFF2-40B4-BE49-F238E27FC236}">
                <a16:creationId xmlns:a16="http://schemas.microsoft.com/office/drawing/2014/main" id="{577F502F-3AE4-423A-AB33-DD680D294E95}"/>
              </a:ext>
            </a:extLst>
          </p:cNvPr>
          <p:cNvSpPr/>
          <p:nvPr/>
        </p:nvSpPr>
        <p:spPr>
          <a:xfrm>
            <a:off x="809516" y="3959944"/>
            <a:ext cx="10572966" cy="238430"/>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 name="Rectangle: Diagonal Corners Snipped 8">
            <a:extLst>
              <a:ext uri="{FF2B5EF4-FFF2-40B4-BE49-F238E27FC236}">
                <a16:creationId xmlns:a16="http://schemas.microsoft.com/office/drawing/2014/main" id="{2ABDAC65-7C05-4EED-955E-6CE0E5927288}"/>
              </a:ext>
            </a:extLst>
          </p:cNvPr>
          <p:cNvSpPr/>
          <p:nvPr/>
        </p:nvSpPr>
        <p:spPr>
          <a:xfrm>
            <a:off x="639095" y="5108027"/>
            <a:ext cx="4798144" cy="980703"/>
          </a:xfrm>
          <a:prstGeom prst="snip2Diag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Leave details updated in the </a:t>
            </a:r>
            <a:r>
              <a:rPr lang="en-US" dirty="0" err="1">
                <a:latin typeface="Cooper Black" panose="0208090404030B020404" pitchFamily="18" charset="0"/>
              </a:rPr>
              <a:t>DataBase</a:t>
            </a:r>
            <a:r>
              <a:rPr lang="en-US" dirty="0">
                <a:latin typeface="Cooper Black" panose="0208090404030B020404" pitchFamily="18" charset="0"/>
              </a:rPr>
              <a:t> in MYSQL</a:t>
            </a:r>
            <a:endParaRPr lang="en-IN" dirty="0">
              <a:latin typeface="Cooper Black" panose="0208090404030B020404" pitchFamily="18" charset="0"/>
            </a:endParaRPr>
          </a:p>
        </p:txBody>
      </p:sp>
      <p:sp>
        <p:nvSpPr>
          <p:cNvPr id="14" name="Hexagon 13">
            <a:extLst>
              <a:ext uri="{FF2B5EF4-FFF2-40B4-BE49-F238E27FC236}">
                <a16:creationId xmlns:a16="http://schemas.microsoft.com/office/drawing/2014/main" id="{F3E84FF5-E47C-420C-AF50-BBED5A6B0CB6}"/>
              </a:ext>
            </a:extLst>
          </p:cNvPr>
          <p:cNvSpPr/>
          <p:nvPr/>
        </p:nvSpPr>
        <p:spPr>
          <a:xfrm>
            <a:off x="7103805" y="4971325"/>
            <a:ext cx="4311446" cy="1254108"/>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Status is set to “PENDING” by default until the HR Manager approves/rejects the leave</a:t>
            </a:r>
            <a:endParaRPr lang="en-IN" sz="1600" dirty="0">
              <a:latin typeface="Cooper Black" panose="0208090404030B020404" pitchFamily="18" charset="0"/>
            </a:endParaRPr>
          </a:p>
        </p:txBody>
      </p:sp>
    </p:spTree>
    <p:extLst>
      <p:ext uri="{BB962C8B-B14F-4D97-AF65-F5344CB8AC3E}">
        <p14:creationId xmlns:p14="http://schemas.microsoft.com/office/powerpoint/2010/main" val="53069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7" name="Picture 6">
            <a:extLst>
              <a:ext uri="{FF2B5EF4-FFF2-40B4-BE49-F238E27FC236}">
                <a16:creationId xmlns:a16="http://schemas.microsoft.com/office/drawing/2014/main" id="{7F98BBBC-CBE0-413B-A94B-98C177200D1E}"/>
              </a:ext>
            </a:extLst>
          </p:cNvPr>
          <p:cNvPicPr>
            <a:picLocks noChangeAspect="1"/>
          </p:cNvPicPr>
          <p:nvPr/>
        </p:nvPicPr>
        <p:blipFill>
          <a:blip r:embed="rId4"/>
          <a:stretch>
            <a:fillRect/>
          </a:stretch>
        </p:blipFill>
        <p:spPr>
          <a:xfrm>
            <a:off x="1356851" y="1593086"/>
            <a:ext cx="5515745" cy="4143953"/>
          </a:xfrm>
          <a:prstGeom prst="rect">
            <a:avLst/>
          </a:prstGeom>
        </p:spPr>
      </p:pic>
      <p:sp>
        <p:nvSpPr>
          <p:cNvPr id="8" name="Oval 7">
            <a:extLst>
              <a:ext uri="{FF2B5EF4-FFF2-40B4-BE49-F238E27FC236}">
                <a16:creationId xmlns:a16="http://schemas.microsoft.com/office/drawing/2014/main" id="{81C0B15C-CDE0-4087-B946-DBFD4F3F1853}"/>
              </a:ext>
            </a:extLst>
          </p:cNvPr>
          <p:cNvSpPr/>
          <p:nvPr/>
        </p:nvSpPr>
        <p:spPr>
          <a:xfrm>
            <a:off x="7120654" y="2374491"/>
            <a:ext cx="4041058" cy="1536290"/>
          </a:xfrm>
          <a:prstGeom prst="ellipse">
            <a:avLst/>
          </a:prstGeom>
          <a:gradFill>
            <a:gsLst>
              <a:gs pos="0">
                <a:schemeClr val="accent4">
                  <a:lumMod val="60000"/>
                  <a:lumOff val="40000"/>
                </a:schemeClr>
              </a:gs>
              <a:gs pos="100000">
                <a:srgbClr val="0070C0"/>
              </a:gs>
            </a:gsLst>
            <a:lin ang="5400000" scaled="1"/>
          </a:gra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oper Black" panose="0208090404030B020404" pitchFamily="18" charset="0"/>
              </a:rPr>
              <a:t>IF THE EMPLOYEE WANTS TO VIEW HIS/HER LEAVE HISTORY..</a:t>
            </a:r>
            <a:endParaRPr lang="en-IN" dirty="0">
              <a:latin typeface="Cooper Black" panose="0208090404030B020404" pitchFamily="18" charset="0"/>
            </a:endParaRPr>
          </a:p>
        </p:txBody>
      </p:sp>
      <p:cxnSp>
        <p:nvCxnSpPr>
          <p:cNvPr id="9" name="Connector: Elbow 8">
            <a:extLst>
              <a:ext uri="{FF2B5EF4-FFF2-40B4-BE49-F238E27FC236}">
                <a16:creationId xmlns:a16="http://schemas.microsoft.com/office/drawing/2014/main" id="{C956B5B9-E991-4B00-9A31-35D89F31334E}"/>
              </a:ext>
            </a:extLst>
          </p:cNvPr>
          <p:cNvCxnSpPr>
            <a:cxnSpLocks/>
          </p:cNvCxnSpPr>
          <p:nvPr/>
        </p:nvCxnSpPr>
        <p:spPr>
          <a:xfrm rot="10800000" flipV="1">
            <a:off x="5309420" y="3910780"/>
            <a:ext cx="3831765" cy="1152835"/>
          </a:xfrm>
          <a:prstGeom prst="bentConnector3">
            <a:avLst>
              <a:gd name="adj1" fmla="val -37"/>
            </a:avLst>
          </a:prstGeom>
          <a:ln w="5715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82311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613BCDC7-7F6E-4224-9751-2C62DF4B8AA4}"/>
              </a:ext>
            </a:extLst>
          </p:cNvPr>
          <p:cNvPicPr>
            <a:picLocks noChangeAspect="1"/>
          </p:cNvPicPr>
          <p:nvPr/>
        </p:nvPicPr>
        <p:blipFill>
          <a:blip r:embed="rId4"/>
          <a:stretch>
            <a:fillRect/>
          </a:stretch>
        </p:blipFill>
        <p:spPr>
          <a:xfrm>
            <a:off x="1449205" y="1185333"/>
            <a:ext cx="8507012" cy="3839111"/>
          </a:xfrm>
          <a:prstGeom prst="rect">
            <a:avLst/>
          </a:prstGeom>
        </p:spPr>
      </p:pic>
      <p:sp>
        <p:nvSpPr>
          <p:cNvPr id="7" name="Thought Bubble: Cloud 6">
            <a:extLst>
              <a:ext uri="{FF2B5EF4-FFF2-40B4-BE49-F238E27FC236}">
                <a16:creationId xmlns:a16="http://schemas.microsoft.com/office/drawing/2014/main" id="{DD9E3181-08E3-4076-A461-06BC2B50DABC}"/>
              </a:ext>
            </a:extLst>
          </p:cNvPr>
          <p:cNvSpPr/>
          <p:nvPr/>
        </p:nvSpPr>
        <p:spPr>
          <a:xfrm>
            <a:off x="2595716" y="5291007"/>
            <a:ext cx="6784257" cy="1276009"/>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ALL DETAILS ARE RETRIEVED FROM THE DATABASE AND DISPLAYED TO THE EMPLOYEE</a:t>
            </a:r>
            <a:endParaRPr lang="en-IN" dirty="0">
              <a:latin typeface="Cooper Black" panose="0208090404030B020404" pitchFamily="18" charset="0"/>
            </a:endParaRPr>
          </a:p>
        </p:txBody>
      </p:sp>
    </p:spTree>
    <p:extLst>
      <p:ext uri="{BB962C8B-B14F-4D97-AF65-F5344CB8AC3E}">
        <p14:creationId xmlns:p14="http://schemas.microsoft.com/office/powerpoint/2010/main" val="380803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2A058A78-A126-4C86-B9C4-DFFBE7E923ED}"/>
              </a:ext>
            </a:extLst>
          </p:cNvPr>
          <p:cNvPicPr>
            <a:picLocks noChangeAspect="1"/>
          </p:cNvPicPr>
          <p:nvPr/>
        </p:nvPicPr>
        <p:blipFill>
          <a:blip r:embed="rId4"/>
          <a:stretch>
            <a:fillRect/>
          </a:stretch>
        </p:blipFill>
        <p:spPr>
          <a:xfrm>
            <a:off x="6580602" y="1016699"/>
            <a:ext cx="5468113" cy="3867690"/>
          </a:xfrm>
          <a:prstGeom prst="rect">
            <a:avLst/>
          </a:prstGeom>
        </p:spPr>
      </p:pic>
      <p:sp>
        <p:nvSpPr>
          <p:cNvPr id="9" name="Teardrop 8">
            <a:extLst>
              <a:ext uri="{FF2B5EF4-FFF2-40B4-BE49-F238E27FC236}">
                <a16:creationId xmlns:a16="http://schemas.microsoft.com/office/drawing/2014/main" id="{1D9FAA1B-5A5E-4570-99B2-E665C29816E0}"/>
              </a:ext>
            </a:extLst>
          </p:cNvPr>
          <p:cNvSpPr/>
          <p:nvPr/>
        </p:nvSpPr>
        <p:spPr>
          <a:xfrm>
            <a:off x="4535388" y="4207372"/>
            <a:ext cx="2819142" cy="2414376"/>
          </a:xfrm>
          <a:prstGeom prst="teardrop">
            <a:avLst/>
          </a:prstGeom>
          <a:gradFill>
            <a:gsLst>
              <a:gs pos="0">
                <a:schemeClr val="accent4">
                  <a:lumMod val="75000"/>
                </a:schemeClr>
              </a:gs>
              <a:gs pos="100000">
                <a:schemeClr val="accent4">
                  <a:shade val="88000"/>
                  <a:lumMod val="88000"/>
                </a:schemeClr>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latin typeface="Cooper Black" panose="0208090404030B020404" pitchFamily="18" charset="0"/>
              </a:rPr>
              <a:t>WHEN THE HR MANAGER LOGS IN INTO HIS/HER ACCOUNT</a:t>
            </a:r>
          </a:p>
        </p:txBody>
      </p:sp>
      <p:pic>
        <p:nvPicPr>
          <p:cNvPr id="10" name="Picture 9">
            <a:extLst>
              <a:ext uri="{FF2B5EF4-FFF2-40B4-BE49-F238E27FC236}">
                <a16:creationId xmlns:a16="http://schemas.microsoft.com/office/drawing/2014/main" id="{EC3FB436-3867-46C7-A98E-7B2FD9C9EE43}"/>
              </a:ext>
            </a:extLst>
          </p:cNvPr>
          <p:cNvPicPr>
            <a:picLocks noChangeAspect="1"/>
          </p:cNvPicPr>
          <p:nvPr/>
        </p:nvPicPr>
        <p:blipFill>
          <a:blip r:embed="rId5"/>
          <a:stretch>
            <a:fillRect/>
          </a:stretch>
        </p:blipFill>
        <p:spPr>
          <a:xfrm>
            <a:off x="136379" y="1259621"/>
            <a:ext cx="4039164" cy="3381847"/>
          </a:xfrm>
          <a:prstGeom prst="rect">
            <a:avLst/>
          </a:prstGeom>
        </p:spPr>
      </p:pic>
      <p:sp>
        <p:nvSpPr>
          <p:cNvPr id="11" name="Rectangle 10">
            <a:extLst>
              <a:ext uri="{FF2B5EF4-FFF2-40B4-BE49-F238E27FC236}">
                <a16:creationId xmlns:a16="http://schemas.microsoft.com/office/drawing/2014/main" id="{F0807474-4597-46BD-BDEE-4485AD9EBC38}"/>
              </a:ext>
            </a:extLst>
          </p:cNvPr>
          <p:cNvSpPr/>
          <p:nvPr/>
        </p:nvSpPr>
        <p:spPr>
          <a:xfrm>
            <a:off x="136379" y="3755923"/>
            <a:ext cx="4046070" cy="216310"/>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hought Bubble: Cloud 11">
            <a:extLst>
              <a:ext uri="{FF2B5EF4-FFF2-40B4-BE49-F238E27FC236}">
                <a16:creationId xmlns:a16="http://schemas.microsoft.com/office/drawing/2014/main" id="{AFD78294-63B8-4666-BD81-72DB45D69AC0}"/>
              </a:ext>
            </a:extLst>
          </p:cNvPr>
          <p:cNvSpPr/>
          <p:nvPr/>
        </p:nvSpPr>
        <p:spPr>
          <a:xfrm>
            <a:off x="3772389" y="1882058"/>
            <a:ext cx="2932113" cy="1546942"/>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These details are entered as login credentials</a:t>
            </a:r>
            <a:endParaRPr lang="en-IN" dirty="0">
              <a:latin typeface="Cooper Black" panose="0208090404030B020404" pitchFamily="18" charset="0"/>
            </a:endParaRPr>
          </a:p>
        </p:txBody>
      </p:sp>
    </p:spTree>
    <p:extLst>
      <p:ext uri="{BB962C8B-B14F-4D97-AF65-F5344CB8AC3E}">
        <p14:creationId xmlns:p14="http://schemas.microsoft.com/office/powerpoint/2010/main" val="4157022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CF602CF4-B753-4279-8E6C-32E939CA4A73}"/>
              </a:ext>
            </a:extLst>
          </p:cNvPr>
          <p:cNvPicPr>
            <a:picLocks noChangeAspect="1"/>
          </p:cNvPicPr>
          <p:nvPr/>
        </p:nvPicPr>
        <p:blipFill>
          <a:blip r:embed="rId4"/>
          <a:stretch>
            <a:fillRect/>
          </a:stretch>
        </p:blipFill>
        <p:spPr>
          <a:xfrm>
            <a:off x="3420418" y="1597106"/>
            <a:ext cx="8497486" cy="4706007"/>
          </a:xfrm>
          <a:prstGeom prst="rect">
            <a:avLst/>
          </a:prstGeom>
        </p:spPr>
      </p:pic>
      <p:sp>
        <p:nvSpPr>
          <p:cNvPr id="7" name="Rectangle: Diagonal Corners Snipped 6">
            <a:extLst>
              <a:ext uri="{FF2B5EF4-FFF2-40B4-BE49-F238E27FC236}">
                <a16:creationId xmlns:a16="http://schemas.microsoft.com/office/drawing/2014/main" id="{EB95C59B-F946-498D-B765-16100E93B63C}"/>
              </a:ext>
            </a:extLst>
          </p:cNvPr>
          <p:cNvSpPr/>
          <p:nvPr/>
        </p:nvSpPr>
        <p:spPr>
          <a:xfrm rot="20744874">
            <a:off x="321461" y="1482187"/>
            <a:ext cx="3372468" cy="966163"/>
          </a:xfrm>
          <a:prstGeom prst="snip2Diag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User type, Username and Password are verified (compared with the DB)</a:t>
            </a:r>
            <a:endParaRPr lang="en-IN" dirty="0">
              <a:latin typeface="Cooper Black" panose="0208090404030B020404" pitchFamily="18" charset="0"/>
            </a:endParaRPr>
          </a:p>
        </p:txBody>
      </p:sp>
      <p:cxnSp>
        <p:nvCxnSpPr>
          <p:cNvPr id="8" name="Connector: Elbow 7">
            <a:extLst>
              <a:ext uri="{FF2B5EF4-FFF2-40B4-BE49-F238E27FC236}">
                <a16:creationId xmlns:a16="http://schemas.microsoft.com/office/drawing/2014/main" id="{D925BAFD-993E-464D-AA0A-73A63DE642C3}"/>
              </a:ext>
            </a:extLst>
          </p:cNvPr>
          <p:cNvCxnSpPr>
            <a:cxnSpLocks/>
            <a:stCxn id="7" idx="1"/>
            <a:endCxn id="6" idx="1"/>
          </p:cNvCxnSpPr>
          <p:nvPr/>
        </p:nvCxnSpPr>
        <p:spPr>
          <a:xfrm rot="16200000" flipH="1">
            <a:off x="2015207" y="2544899"/>
            <a:ext cx="1516628" cy="1293794"/>
          </a:xfrm>
          <a:prstGeom prst="bentConnector2">
            <a:avLst/>
          </a:prstGeom>
          <a:ln w="508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54484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C15D9B72-FDA2-43B2-A550-373AD8879478}"/>
              </a:ext>
            </a:extLst>
          </p:cNvPr>
          <p:cNvPicPr>
            <a:picLocks noChangeAspect="1"/>
          </p:cNvPicPr>
          <p:nvPr/>
        </p:nvPicPr>
        <p:blipFill>
          <a:blip r:embed="rId4"/>
          <a:stretch>
            <a:fillRect/>
          </a:stretch>
        </p:blipFill>
        <p:spPr>
          <a:xfrm>
            <a:off x="341102" y="1185333"/>
            <a:ext cx="8478433" cy="4629796"/>
          </a:xfrm>
          <a:prstGeom prst="rect">
            <a:avLst/>
          </a:prstGeom>
        </p:spPr>
      </p:pic>
      <p:sp>
        <p:nvSpPr>
          <p:cNvPr id="7" name="Hexagon 6">
            <a:extLst>
              <a:ext uri="{FF2B5EF4-FFF2-40B4-BE49-F238E27FC236}">
                <a16:creationId xmlns:a16="http://schemas.microsoft.com/office/drawing/2014/main" id="{00BF9851-FB4D-4DD1-975A-4520DB7E5E1B}"/>
              </a:ext>
            </a:extLst>
          </p:cNvPr>
          <p:cNvSpPr/>
          <p:nvPr/>
        </p:nvSpPr>
        <p:spPr>
          <a:xfrm>
            <a:off x="8632723" y="5554402"/>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HR manager enters the corresponding leave id and updates the status</a:t>
            </a:r>
          </a:p>
        </p:txBody>
      </p:sp>
    </p:spTree>
    <p:extLst>
      <p:ext uri="{BB962C8B-B14F-4D97-AF65-F5344CB8AC3E}">
        <p14:creationId xmlns:p14="http://schemas.microsoft.com/office/powerpoint/2010/main" val="4155209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CE20-C54E-4777-A999-20C0E095BBAD}"/>
              </a:ext>
            </a:extLst>
          </p:cNvPr>
          <p:cNvSpPr>
            <a:spLocks noGrp="1"/>
          </p:cNvSpPr>
          <p:nvPr>
            <p:ph type="title"/>
          </p:nvPr>
        </p:nvSpPr>
        <p:spPr>
          <a:xfrm>
            <a:off x="381001" y="128337"/>
            <a:ext cx="11618494" cy="1456267"/>
          </a:xfrm>
        </p:spPr>
        <p:txBody>
          <a:bodyPr>
            <a:normAutofit/>
          </a:bodyPr>
          <a:lstStyle/>
          <a:p>
            <a:pPr algn="ctr"/>
            <a:r>
              <a:rPr lang="en-IN" sz="4000" b="1" dirty="0">
                <a:effectLst>
                  <a:outerShdw blurRad="38100" dist="38100" dir="2700000" algn="tl">
                    <a:srgbClr val="000000">
                      <a:alpha val="43137"/>
                    </a:srgbClr>
                  </a:outerShdw>
                </a:effectLst>
                <a:latin typeface="Bookman Old Style" panose="02050604050505020204" pitchFamily="18" charset="0"/>
              </a:rPr>
              <a:t>Problem definition</a:t>
            </a:r>
          </a:p>
        </p:txBody>
      </p:sp>
      <p:sp>
        <p:nvSpPr>
          <p:cNvPr id="3" name="Content Placeholder 2">
            <a:extLst>
              <a:ext uri="{FF2B5EF4-FFF2-40B4-BE49-F238E27FC236}">
                <a16:creationId xmlns:a16="http://schemas.microsoft.com/office/drawing/2014/main" id="{5DB0CF4A-42DB-4A47-B3E3-92FFF3715829}"/>
              </a:ext>
            </a:extLst>
          </p:cNvPr>
          <p:cNvSpPr>
            <a:spLocks noGrp="1"/>
          </p:cNvSpPr>
          <p:nvPr>
            <p:ph idx="1"/>
          </p:nvPr>
        </p:nvSpPr>
        <p:spPr>
          <a:xfrm>
            <a:off x="381001" y="1584604"/>
            <a:ext cx="11618494" cy="5762680"/>
          </a:xfrm>
        </p:spPr>
        <p:txBody>
          <a:bodyPr/>
          <a:lstStyle/>
          <a:p>
            <a:pPr marL="0" indent="0">
              <a:buNone/>
            </a:pPr>
            <a:r>
              <a:rPr lang="en-US" sz="2400" dirty="0">
                <a:effectLst>
                  <a:outerShdw blurRad="38100" dist="38100" dir="2700000" algn="tl">
                    <a:srgbClr val="000000">
                      <a:alpha val="43137"/>
                    </a:srgbClr>
                  </a:outerShdw>
                </a:effectLst>
                <a:latin typeface="Eras Bold ITC" panose="020B0907030504020204" pitchFamily="34" charset="0"/>
              </a:rPr>
              <a:t>Leave Management System </a:t>
            </a:r>
            <a:r>
              <a:rPr lang="en-US" dirty="0"/>
              <a:t>:</a:t>
            </a:r>
          </a:p>
          <a:p>
            <a:pPr marL="0" indent="0">
              <a:buNone/>
            </a:pPr>
            <a:r>
              <a:rPr lang="en-US" sz="2000" dirty="0">
                <a:latin typeface="MV Boli" panose="02000500030200090000" pitchFamily="2" charset="0"/>
                <a:cs typeface="MV Boli" panose="02000500030200090000" pitchFamily="2" charset="0"/>
              </a:rPr>
              <a:t>This database also maintains records of different leaves that the employees can avail:</a:t>
            </a:r>
          </a:p>
          <a:p>
            <a:pPr>
              <a:buFont typeface="Wingdings" panose="05000000000000000000" pitchFamily="2" charset="2"/>
              <a:buChar char="Ø"/>
            </a:pPr>
            <a:r>
              <a:rPr lang="en-US" sz="2000" dirty="0">
                <a:latin typeface="MV Boli" panose="02000500030200090000" pitchFamily="2" charset="0"/>
                <a:cs typeface="MV Boli" panose="02000500030200090000" pitchFamily="2" charset="0"/>
              </a:rPr>
              <a:t>Earned/Privilege leave</a:t>
            </a:r>
          </a:p>
          <a:p>
            <a:pPr>
              <a:buFont typeface="Wingdings" panose="05000000000000000000" pitchFamily="2" charset="2"/>
              <a:buChar char="Ø"/>
            </a:pPr>
            <a:r>
              <a:rPr lang="en-US" sz="2000" dirty="0">
                <a:latin typeface="MV Boli" panose="02000500030200090000" pitchFamily="2" charset="0"/>
                <a:cs typeface="MV Boli" panose="02000500030200090000" pitchFamily="2" charset="0"/>
              </a:rPr>
              <a:t>Casual leave</a:t>
            </a:r>
          </a:p>
          <a:p>
            <a:pPr>
              <a:buFont typeface="Wingdings" panose="05000000000000000000" pitchFamily="2" charset="2"/>
              <a:buChar char="Ø"/>
            </a:pPr>
            <a:r>
              <a:rPr lang="en-US" sz="2000" dirty="0">
                <a:latin typeface="MV Boli" panose="02000500030200090000" pitchFamily="2" charset="0"/>
                <a:cs typeface="MV Boli" panose="02000500030200090000" pitchFamily="2" charset="0"/>
              </a:rPr>
              <a:t>Medical leave</a:t>
            </a:r>
          </a:p>
          <a:p>
            <a:pPr>
              <a:buFont typeface="Wingdings" panose="05000000000000000000" pitchFamily="2" charset="2"/>
              <a:buChar char="Ø"/>
            </a:pPr>
            <a:r>
              <a:rPr lang="en-US" sz="2000" dirty="0">
                <a:latin typeface="MV Boli" panose="02000500030200090000" pitchFamily="2" charset="0"/>
                <a:cs typeface="MV Boli" panose="02000500030200090000" pitchFamily="2" charset="0"/>
              </a:rPr>
              <a:t>Half-pay leave</a:t>
            </a:r>
          </a:p>
          <a:p>
            <a:pPr>
              <a:buFont typeface="Wingdings" panose="05000000000000000000" pitchFamily="2" charset="2"/>
              <a:buChar char="Ø"/>
            </a:pPr>
            <a:r>
              <a:rPr lang="en-US" sz="2000" dirty="0">
                <a:latin typeface="MV Boli" panose="02000500030200090000" pitchFamily="2" charset="0"/>
                <a:cs typeface="MV Boli" panose="02000500030200090000" pitchFamily="2" charset="0"/>
              </a:rPr>
              <a:t>Maternity leave</a:t>
            </a:r>
          </a:p>
          <a:p>
            <a:pPr>
              <a:buFont typeface="Wingdings" panose="05000000000000000000" pitchFamily="2" charset="2"/>
              <a:buChar char="Ø"/>
            </a:pPr>
            <a:r>
              <a:rPr lang="en-US" sz="2000" dirty="0">
                <a:latin typeface="MV Boli" panose="02000500030200090000" pitchFamily="2" charset="0"/>
                <a:cs typeface="MV Boli" panose="02000500030200090000" pitchFamily="2" charset="0"/>
              </a:rPr>
              <a:t>Marriage leave</a:t>
            </a:r>
          </a:p>
          <a:p>
            <a:pPr>
              <a:buFont typeface="Wingdings" panose="05000000000000000000" pitchFamily="2" charset="2"/>
              <a:buChar char="Ø"/>
            </a:pPr>
            <a:r>
              <a:rPr lang="en-US" sz="2000" dirty="0">
                <a:latin typeface="MV Boli" panose="02000500030200090000" pitchFamily="2" charset="0"/>
                <a:cs typeface="MV Boli" panose="02000500030200090000" pitchFamily="2" charset="0"/>
              </a:rPr>
              <a:t>Vacation leave</a:t>
            </a:r>
          </a:p>
          <a:p>
            <a:pPr>
              <a:buFont typeface="Wingdings" panose="05000000000000000000" pitchFamily="2" charset="2"/>
              <a:buChar char="Ø"/>
            </a:pPr>
            <a:r>
              <a:rPr lang="en-US" sz="2000" dirty="0">
                <a:latin typeface="MV Boli" panose="02000500030200090000" pitchFamily="2" charset="0"/>
                <a:cs typeface="MV Boli" panose="02000500030200090000" pitchFamily="2" charset="0"/>
              </a:rPr>
              <a:t>Sabbatical leave</a:t>
            </a:r>
          </a:p>
          <a:p>
            <a:pPr>
              <a:buFont typeface="Wingdings" panose="05000000000000000000" pitchFamily="2" charset="2"/>
              <a:buChar char="Ø"/>
            </a:pPr>
            <a:r>
              <a:rPr lang="en-US" sz="2000" dirty="0">
                <a:latin typeface="MV Boli" panose="02000500030200090000" pitchFamily="2" charset="0"/>
                <a:cs typeface="MV Boli" panose="02000500030200090000" pitchFamily="2" charset="0"/>
              </a:rPr>
              <a:t>Lockdown leave</a:t>
            </a:r>
          </a:p>
          <a:p>
            <a:pPr marL="0" indent="0">
              <a:buNone/>
            </a:pPr>
            <a:r>
              <a:rPr lang="en-US" sz="2000" dirty="0">
                <a:latin typeface="MV Boli" panose="02000500030200090000" pitchFamily="2" charset="0"/>
                <a:cs typeface="MV Boli" panose="02000500030200090000" pitchFamily="2" charset="0"/>
              </a:rPr>
              <a:t>Accordingly, the payroll system will also be related to this leave management system in order to maintain the salary records of the employees.</a:t>
            </a:r>
          </a:p>
          <a:p>
            <a:endParaRPr lang="en-US" dirty="0"/>
          </a:p>
          <a:p>
            <a:endParaRPr lang="en-IN" dirty="0"/>
          </a:p>
        </p:txBody>
      </p:sp>
    </p:spTree>
    <p:extLst>
      <p:ext uri="{BB962C8B-B14F-4D97-AF65-F5344CB8AC3E}">
        <p14:creationId xmlns:p14="http://schemas.microsoft.com/office/powerpoint/2010/main" val="3286634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7" name="Picture 6">
            <a:extLst>
              <a:ext uri="{FF2B5EF4-FFF2-40B4-BE49-F238E27FC236}">
                <a16:creationId xmlns:a16="http://schemas.microsoft.com/office/drawing/2014/main" id="{B29A0799-2CAB-41FB-81AF-514E0A6292B3}"/>
              </a:ext>
            </a:extLst>
          </p:cNvPr>
          <p:cNvPicPr>
            <a:picLocks noChangeAspect="1"/>
          </p:cNvPicPr>
          <p:nvPr/>
        </p:nvPicPr>
        <p:blipFill>
          <a:blip r:embed="rId4"/>
          <a:stretch>
            <a:fillRect/>
          </a:stretch>
        </p:blipFill>
        <p:spPr>
          <a:xfrm>
            <a:off x="417871" y="1343742"/>
            <a:ext cx="8218046" cy="4514398"/>
          </a:xfrm>
          <a:prstGeom prst="rect">
            <a:avLst/>
          </a:prstGeom>
        </p:spPr>
      </p:pic>
      <p:sp>
        <p:nvSpPr>
          <p:cNvPr id="8" name="Thought Bubble: Cloud 7">
            <a:extLst>
              <a:ext uri="{FF2B5EF4-FFF2-40B4-BE49-F238E27FC236}">
                <a16:creationId xmlns:a16="http://schemas.microsoft.com/office/drawing/2014/main" id="{7B9E8265-A9D4-4505-B847-1075F4BE1027}"/>
              </a:ext>
            </a:extLst>
          </p:cNvPr>
          <p:cNvSpPr/>
          <p:nvPr/>
        </p:nvSpPr>
        <p:spPr>
          <a:xfrm>
            <a:off x="8017156" y="5270576"/>
            <a:ext cx="4023493" cy="1175127"/>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Details will be updated in the DB</a:t>
            </a:r>
            <a:endParaRPr lang="en-IN" dirty="0">
              <a:latin typeface="Cooper Black" panose="0208090404030B020404" pitchFamily="18" charset="0"/>
            </a:endParaRPr>
          </a:p>
        </p:txBody>
      </p:sp>
    </p:spTree>
    <p:extLst>
      <p:ext uri="{BB962C8B-B14F-4D97-AF65-F5344CB8AC3E}">
        <p14:creationId xmlns:p14="http://schemas.microsoft.com/office/powerpoint/2010/main" val="1025877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5CC30D-40F6-43BC-8D30-2869CEE6F780}"/>
              </a:ext>
            </a:extLst>
          </p:cNvPr>
          <p:cNvSpPr txBox="1">
            <a:spLocks/>
          </p:cNvSpPr>
          <p:nvPr/>
        </p:nvSpPr>
        <p:spPr>
          <a:xfrm>
            <a:off x="1030287" y="0"/>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5" name="Content Placeholder 6" descr="Web design">
            <a:extLst>
              <a:ext uri="{FF2B5EF4-FFF2-40B4-BE49-F238E27FC236}">
                <a16:creationId xmlns:a16="http://schemas.microsoft.com/office/drawing/2014/main" id="{6933FA9B-B9DC-4E5C-BAC2-54BD326CF8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Content Placeholder 6" descr="Web design">
            <a:extLst>
              <a:ext uri="{FF2B5EF4-FFF2-40B4-BE49-F238E27FC236}">
                <a16:creationId xmlns:a16="http://schemas.microsoft.com/office/drawing/2014/main" id="{9BD80E9B-30A6-4DF8-8617-34C3365B8D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8" name="Picture 7">
            <a:extLst>
              <a:ext uri="{FF2B5EF4-FFF2-40B4-BE49-F238E27FC236}">
                <a16:creationId xmlns:a16="http://schemas.microsoft.com/office/drawing/2014/main" id="{7C0BB62A-05A0-4E24-9C11-5E592D4BBAED}"/>
              </a:ext>
            </a:extLst>
          </p:cNvPr>
          <p:cNvPicPr>
            <a:picLocks noChangeAspect="1"/>
          </p:cNvPicPr>
          <p:nvPr/>
        </p:nvPicPr>
        <p:blipFill>
          <a:blip r:embed="rId4"/>
          <a:stretch>
            <a:fillRect/>
          </a:stretch>
        </p:blipFill>
        <p:spPr>
          <a:xfrm>
            <a:off x="1369406" y="1456266"/>
            <a:ext cx="9116697" cy="2981741"/>
          </a:xfrm>
          <a:prstGeom prst="rect">
            <a:avLst/>
          </a:prstGeom>
        </p:spPr>
      </p:pic>
      <p:sp>
        <p:nvSpPr>
          <p:cNvPr id="9" name="Rectangle 8">
            <a:extLst>
              <a:ext uri="{FF2B5EF4-FFF2-40B4-BE49-F238E27FC236}">
                <a16:creationId xmlns:a16="http://schemas.microsoft.com/office/drawing/2014/main" id="{658EB8CD-3B4A-41F5-8A9B-CD4E1AB8BFE2}"/>
              </a:ext>
            </a:extLst>
          </p:cNvPr>
          <p:cNvSpPr/>
          <p:nvPr/>
        </p:nvSpPr>
        <p:spPr>
          <a:xfrm>
            <a:off x="1220835" y="3930447"/>
            <a:ext cx="9378340" cy="218766"/>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0" name="Rectangle: Diagonal Corners Snipped 9">
            <a:extLst>
              <a:ext uri="{FF2B5EF4-FFF2-40B4-BE49-F238E27FC236}">
                <a16:creationId xmlns:a16="http://schemas.microsoft.com/office/drawing/2014/main" id="{CF939DE9-9FD5-4BB2-A753-D37BC00F65F4}"/>
              </a:ext>
            </a:extLst>
          </p:cNvPr>
          <p:cNvSpPr/>
          <p:nvPr/>
        </p:nvSpPr>
        <p:spPr>
          <a:xfrm>
            <a:off x="639095" y="5108027"/>
            <a:ext cx="4798144" cy="980703"/>
          </a:xfrm>
          <a:prstGeom prst="snip2Diag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Leave details updated in the </a:t>
            </a:r>
            <a:r>
              <a:rPr lang="en-US" dirty="0" err="1">
                <a:latin typeface="Cooper Black" panose="0208090404030B020404" pitchFamily="18" charset="0"/>
              </a:rPr>
              <a:t>DataBase</a:t>
            </a:r>
            <a:r>
              <a:rPr lang="en-US" dirty="0">
                <a:latin typeface="Cooper Black" panose="0208090404030B020404" pitchFamily="18" charset="0"/>
              </a:rPr>
              <a:t> in MYSQL</a:t>
            </a:r>
            <a:endParaRPr lang="en-IN" dirty="0">
              <a:latin typeface="Cooper Black" panose="0208090404030B020404" pitchFamily="18" charset="0"/>
            </a:endParaRPr>
          </a:p>
        </p:txBody>
      </p:sp>
      <p:sp>
        <p:nvSpPr>
          <p:cNvPr id="11" name="Hexagon 10">
            <a:extLst>
              <a:ext uri="{FF2B5EF4-FFF2-40B4-BE49-F238E27FC236}">
                <a16:creationId xmlns:a16="http://schemas.microsoft.com/office/drawing/2014/main" id="{3CAF577E-0DD1-4923-B1BF-866A8BEA7DFE}"/>
              </a:ext>
            </a:extLst>
          </p:cNvPr>
          <p:cNvSpPr/>
          <p:nvPr/>
        </p:nvSpPr>
        <p:spPr>
          <a:xfrm>
            <a:off x="7103805" y="4971325"/>
            <a:ext cx="4311446" cy="1254108"/>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Status is set to “ACCEPTED” and the </a:t>
            </a:r>
            <a:r>
              <a:rPr lang="en-US" sz="1600" dirty="0" err="1">
                <a:latin typeface="Cooper Black" panose="0208090404030B020404" pitchFamily="18" charset="0"/>
              </a:rPr>
              <a:t>date_of_feedback</a:t>
            </a:r>
            <a:r>
              <a:rPr lang="en-US" sz="1600" dirty="0">
                <a:latin typeface="Cooper Black" panose="0208090404030B020404" pitchFamily="18" charset="0"/>
              </a:rPr>
              <a:t> will be set automatically to the current date</a:t>
            </a:r>
          </a:p>
        </p:txBody>
      </p:sp>
    </p:spTree>
    <p:extLst>
      <p:ext uri="{BB962C8B-B14F-4D97-AF65-F5344CB8AC3E}">
        <p14:creationId xmlns:p14="http://schemas.microsoft.com/office/powerpoint/2010/main" val="1622331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F6259F7A-210E-4209-9C8D-D0F5F3CD27AD}"/>
              </a:ext>
            </a:extLst>
          </p:cNvPr>
          <p:cNvPicPr>
            <a:picLocks noChangeAspect="1"/>
          </p:cNvPicPr>
          <p:nvPr/>
        </p:nvPicPr>
        <p:blipFill>
          <a:blip r:embed="rId4"/>
          <a:stretch>
            <a:fillRect/>
          </a:stretch>
        </p:blipFill>
        <p:spPr>
          <a:xfrm>
            <a:off x="761464" y="1381930"/>
            <a:ext cx="5477639" cy="3858163"/>
          </a:xfrm>
          <a:prstGeom prst="rect">
            <a:avLst/>
          </a:prstGeom>
        </p:spPr>
      </p:pic>
      <p:pic>
        <p:nvPicPr>
          <p:cNvPr id="8" name="Picture 7">
            <a:extLst>
              <a:ext uri="{FF2B5EF4-FFF2-40B4-BE49-F238E27FC236}">
                <a16:creationId xmlns:a16="http://schemas.microsoft.com/office/drawing/2014/main" id="{8E11B006-AAC8-4309-A1C9-079D1A6A3CF5}"/>
              </a:ext>
            </a:extLst>
          </p:cNvPr>
          <p:cNvPicPr>
            <a:picLocks noChangeAspect="1"/>
          </p:cNvPicPr>
          <p:nvPr/>
        </p:nvPicPr>
        <p:blipFill>
          <a:blip r:embed="rId5"/>
          <a:stretch>
            <a:fillRect/>
          </a:stretch>
        </p:blipFill>
        <p:spPr>
          <a:xfrm>
            <a:off x="6414706" y="1381930"/>
            <a:ext cx="5458587" cy="3858163"/>
          </a:xfrm>
          <a:prstGeom prst="rect">
            <a:avLst/>
          </a:prstGeom>
        </p:spPr>
      </p:pic>
      <p:sp>
        <p:nvSpPr>
          <p:cNvPr id="9" name="Thought Bubble: Cloud 8">
            <a:extLst>
              <a:ext uri="{FF2B5EF4-FFF2-40B4-BE49-F238E27FC236}">
                <a16:creationId xmlns:a16="http://schemas.microsoft.com/office/drawing/2014/main" id="{7CA7619B-DAF4-4340-87AE-C3F3BF616C7F}"/>
              </a:ext>
            </a:extLst>
          </p:cNvPr>
          <p:cNvSpPr/>
          <p:nvPr/>
        </p:nvSpPr>
        <p:spPr>
          <a:xfrm>
            <a:off x="2756691" y="5357780"/>
            <a:ext cx="2601889" cy="1121678"/>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If invalid credentials are entered :</a:t>
            </a:r>
            <a:endParaRPr lang="en-IN" dirty="0">
              <a:latin typeface="Cooper Black" panose="0208090404030B020404" pitchFamily="18" charset="0"/>
            </a:endParaRPr>
          </a:p>
        </p:txBody>
      </p:sp>
      <p:sp>
        <p:nvSpPr>
          <p:cNvPr id="10" name="Thought Bubble: Cloud 9">
            <a:extLst>
              <a:ext uri="{FF2B5EF4-FFF2-40B4-BE49-F238E27FC236}">
                <a16:creationId xmlns:a16="http://schemas.microsoft.com/office/drawing/2014/main" id="{7C680888-7661-470B-9586-F07DA6CEAEC0}"/>
              </a:ext>
            </a:extLst>
          </p:cNvPr>
          <p:cNvSpPr/>
          <p:nvPr/>
        </p:nvSpPr>
        <p:spPr>
          <a:xfrm>
            <a:off x="8134364" y="5357780"/>
            <a:ext cx="2601890" cy="1196258"/>
          </a:xfrm>
          <a:prstGeom prst="cloudCallout">
            <a:avLst/>
          </a:prstGeom>
          <a:gradFill>
            <a:gsLst>
              <a:gs pos="0">
                <a:schemeClr val="accent1">
                  <a:lumMod val="75000"/>
                </a:schemeClr>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Appropriate message is displayed</a:t>
            </a:r>
            <a:endParaRPr lang="en-IN" dirty="0">
              <a:latin typeface="Cooper Black" panose="0208090404030B020404" pitchFamily="18" charset="0"/>
            </a:endParaRPr>
          </a:p>
        </p:txBody>
      </p:sp>
    </p:spTree>
    <p:extLst>
      <p:ext uri="{BB962C8B-B14F-4D97-AF65-F5344CB8AC3E}">
        <p14:creationId xmlns:p14="http://schemas.microsoft.com/office/powerpoint/2010/main" val="4060452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621443E8-3915-4672-B6C2-62B1A1C26D0B}"/>
              </a:ext>
            </a:extLst>
          </p:cNvPr>
          <p:cNvPicPr>
            <a:picLocks noChangeAspect="1"/>
          </p:cNvPicPr>
          <p:nvPr/>
        </p:nvPicPr>
        <p:blipFill>
          <a:blip r:embed="rId4"/>
          <a:stretch>
            <a:fillRect/>
          </a:stretch>
        </p:blipFill>
        <p:spPr>
          <a:xfrm>
            <a:off x="637412" y="1377608"/>
            <a:ext cx="5458587" cy="3829584"/>
          </a:xfrm>
          <a:prstGeom prst="rect">
            <a:avLst/>
          </a:prstGeom>
        </p:spPr>
      </p:pic>
      <p:pic>
        <p:nvPicPr>
          <p:cNvPr id="8" name="Picture 7">
            <a:extLst>
              <a:ext uri="{FF2B5EF4-FFF2-40B4-BE49-F238E27FC236}">
                <a16:creationId xmlns:a16="http://schemas.microsoft.com/office/drawing/2014/main" id="{399D4BEE-4FEC-43CB-8A10-68B4AB16995A}"/>
              </a:ext>
            </a:extLst>
          </p:cNvPr>
          <p:cNvPicPr>
            <a:picLocks noChangeAspect="1"/>
          </p:cNvPicPr>
          <p:nvPr/>
        </p:nvPicPr>
        <p:blipFill>
          <a:blip r:embed="rId5"/>
          <a:stretch>
            <a:fillRect/>
          </a:stretch>
        </p:blipFill>
        <p:spPr>
          <a:xfrm>
            <a:off x="6488874" y="1422400"/>
            <a:ext cx="5487166" cy="3715268"/>
          </a:xfrm>
          <a:prstGeom prst="rect">
            <a:avLst/>
          </a:prstGeom>
        </p:spPr>
      </p:pic>
      <p:sp>
        <p:nvSpPr>
          <p:cNvPr id="9" name="Rectangle: Diagonal Corners Snipped 8">
            <a:extLst>
              <a:ext uri="{FF2B5EF4-FFF2-40B4-BE49-F238E27FC236}">
                <a16:creationId xmlns:a16="http://schemas.microsoft.com/office/drawing/2014/main" id="{86CD67C9-E04F-433E-93FB-B40A54804ECD}"/>
              </a:ext>
            </a:extLst>
          </p:cNvPr>
          <p:cNvSpPr/>
          <p:nvPr/>
        </p:nvSpPr>
        <p:spPr>
          <a:xfrm>
            <a:off x="967633" y="5480393"/>
            <a:ext cx="4233632" cy="910576"/>
          </a:xfrm>
          <a:prstGeom prst="snip2Diag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IF THE USER FORGETS HIS/HER PASSWORD …</a:t>
            </a:r>
            <a:endParaRPr lang="en-IN" dirty="0">
              <a:latin typeface="Cooper Black" panose="0208090404030B020404" pitchFamily="18" charset="0"/>
            </a:endParaRPr>
          </a:p>
        </p:txBody>
      </p:sp>
      <p:cxnSp>
        <p:nvCxnSpPr>
          <p:cNvPr id="11" name="Connector: Elbow 10">
            <a:extLst>
              <a:ext uri="{FF2B5EF4-FFF2-40B4-BE49-F238E27FC236}">
                <a16:creationId xmlns:a16="http://schemas.microsoft.com/office/drawing/2014/main" id="{48408AC8-FD9D-418E-B124-8ADAFD55587D}"/>
              </a:ext>
            </a:extLst>
          </p:cNvPr>
          <p:cNvCxnSpPr>
            <a:cxnSpLocks/>
            <a:stCxn id="9" idx="0"/>
          </p:cNvCxnSpPr>
          <p:nvPr/>
        </p:nvCxnSpPr>
        <p:spPr>
          <a:xfrm flipH="1" flipV="1">
            <a:off x="4532671" y="4866968"/>
            <a:ext cx="668594" cy="1068713"/>
          </a:xfrm>
          <a:prstGeom prst="bentConnector4">
            <a:avLst>
              <a:gd name="adj1" fmla="val -34191"/>
              <a:gd name="adj2" fmla="val 56581"/>
            </a:avLst>
          </a:prstGeom>
          <a:ln w="444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Hexagon 13">
            <a:extLst>
              <a:ext uri="{FF2B5EF4-FFF2-40B4-BE49-F238E27FC236}">
                <a16:creationId xmlns:a16="http://schemas.microsoft.com/office/drawing/2014/main" id="{DD7E64B6-174C-452E-875D-30CD374288F2}"/>
              </a:ext>
            </a:extLst>
          </p:cNvPr>
          <p:cNvSpPr/>
          <p:nvPr/>
        </p:nvSpPr>
        <p:spPr>
          <a:xfrm>
            <a:off x="7226709" y="5500976"/>
            <a:ext cx="3716594" cy="624521"/>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THE USER CAN RESET HIS/HER PASSWORD</a:t>
            </a:r>
            <a:endParaRPr lang="en-IN" sz="1600" dirty="0">
              <a:latin typeface="Cooper Black" panose="0208090404030B020404" pitchFamily="18" charset="0"/>
            </a:endParaRPr>
          </a:p>
        </p:txBody>
      </p:sp>
    </p:spTree>
    <p:extLst>
      <p:ext uri="{BB962C8B-B14F-4D97-AF65-F5344CB8AC3E}">
        <p14:creationId xmlns:p14="http://schemas.microsoft.com/office/powerpoint/2010/main" val="1382912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7"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213AB850-6979-422B-9077-F7A429D31CD6}"/>
              </a:ext>
            </a:extLst>
          </p:cNvPr>
          <p:cNvPicPr>
            <a:picLocks noChangeAspect="1"/>
          </p:cNvPicPr>
          <p:nvPr/>
        </p:nvPicPr>
        <p:blipFill>
          <a:blip r:embed="rId4"/>
          <a:stretch>
            <a:fillRect/>
          </a:stretch>
        </p:blipFill>
        <p:spPr>
          <a:xfrm>
            <a:off x="456664" y="1456266"/>
            <a:ext cx="5477639" cy="3705742"/>
          </a:xfrm>
          <a:prstGeom prst="rect">
            <a:avLst/>
          </a:prstGeom>
        </p:spPr>
      </p:pic>
      <p:pic>
        <p:nvPicPr>
          <p:cNvPr id="8" name="Picture 7">
            <a:extLst>
              <a:ext uri="{FF2B5EF4-FFF2-40B4-BE49-F238E27FC236}">
                <a16:creationId xmlns:a16="http://schemas.microsoft.com/office/drawing/2014/main" id="{2C88AEAA-F0F8-4BBC-B019-866166F722D6}"/>
              </a:ext>
            </a:extLst>
          </p:cNvPr>
          <p:cNvPicPr>
            <a:picLocks noChangeAspect="1"/>
          </p:cNvPicPr>
          <p:nvPr/>
        </p:nvPicPr>
        <p:blipFill>
          <a:blip r:embed="rId5"/>
          <a:stretch>
            <a:fillRect/>
          </a:stretch>
        </p:blipFill>
        <p:spPr>
          <a:xfrm>
            <a:off x="6257696" y="1422400"/>
            <a:ext cx="5477639" cy="3686689"/>
          </a:xfrm>
          <a:prstGeom prst="rect">
            <a:avLst/>
          </a:prstGeom>
        </p:spPr>
      </p:pic>
      <p:sp>
        <p:nvSpPr>
          <p:cNvPr id="9" name="Thought Bubble: Cloud 8">
            <a:extLst>
              <a:ext uri="{FF2B5EF4-FFF2-40B4-BE49-F238E27FC236}">
                <a16:creationId xmlns:a16="http://schemas.microsoft.com/office/drawing/2014/main" id="{40E7B81B-DD6E-4C12-A1D4-C9E9B74F13E3}"/>
              </a:ext>
            </a:extLst>
          </p:cNvPr>
          <p:cNvSpPr/>
          <p:nvPr/>
        </p:nvSpPr>
        <p:spPr>
          <a:xfrm>
            <a:off x="2050026" y="5311058"/>
            <a:ext cx="2664542" cy="1276009"/>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Password entered is “HELLO”</a:t>
            </a:r>
            <a:endParaRPr lang="en-IN" dirty="0">
              <a:latin typeface="Cooper Black" panose="0208090404030B020404" pitchFamily="18" charset="0"/>
            </a:endParaRPr>
          </a:p>
        </p:txBody>
      </p:sp>
      <p:sp>
        <p:nvSpPr>
          <p:cNvPr id="10" name="Hexagon 9">
            <a:extLst>
              <a:ext uri="{FF2B5EF4-FFF2-40B4-BE49-F238E27FC236}">
                <a16:creationId xmlns:a16="http://schemas.microsoft.com/office/drawing/2014/main" id="{6AFF9402-AE08-4248-822C-6B759901F2F9}"/>
              </a:ext>
            </a:extLst>
          </p:cNvPr>
          <p:cNvSpPr/>
          <p:nvPr/>
        </p:nvSpPr>
        <p:spPr>
          <a:xfrm>
            <a:off x="7216876" y="5311058"/>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Since New Password and Retype password matches, Password is updated in the DB</a:t>
            </a:r>
            <a:endParaRPr lang="en-IN" sz="1600" dirty="0">
              <a:latin typeface="Cooper Black" panose="0208090404030B020404" pitchFamily="18" charset="0"/>
            </a:endParaRPr>
          </a:p>
        </p:txBody>
      </p:sp>
    </p:spTree>
    <p:extLst>
      <p:ext uri="{BB962C8B-B14F-4D97-AF65-F5344CB8AC3E}">
        <p14:creationId xmlns:p14="http://schemas.microsoft.com/office/powerpoint/2010/main" val="1955071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60164BF0-E4AE-4925-80EB-D73ADF9DD872}"/>
              </a:ext>
            </a:extLst>
          </p:cNvPr>
          <p:cNvPicPr>
            <a:picLocks noChangeAspect="1"/>
          </p:cNvPicPr>
          <p:nvPr/>
        </p:nvPicPr>
        <p:blipFill>
          <a:blip r:embed="rId4"/>
          <a:stretch>
            <a:fillRect/>
          </a:stretch>
        </p:blipFill>
        <p:spPr>
          <a:xfrm>
            <a:off x="1274224" y="1456266"/>
            <a:ext cx="4039164" cy="3372321"/>
          </a:xfrm>
          <a:prstGeom prst="rect">
            <a:avLst/>
          </a:prstGeom>
        </p:spPr>
      </p:pic>
      <p:sp>
        <p:nvSpPr>
          <p:cNvPr id="7" name="Rectangle 6">
            <a:extLst>
              <a:ext uri="{FF2B5EF4-FFF2-40B4-BE49-F238E27FC236}">
                <a16:creationId xmlns:a16="http://schemas.microsoft.com/office/drawing/2014/main" id="{74D29A77-FF57-454C-8078-2D5333890B74}"/>
              </a:ext>
            </a:extLst>
          </p:cNvPr>
          <p:cNvSpPr/>
          <p:nvPr/>
        </p:nvSpPr>
        <p:spPr>
          <a:xfrm>
            <a:off x="1188431" y="3097161"/>
            <a:ext cx="4039164" cy="261575"/>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9" name="Flowchart: Punched Tape 8">
            <a:extLst>
              <a:ext uri="{FF2B5EF4-FFF2-40B4-BE49-F238E27FC236}">
                <a16:creationId xmlns:a16="http://schemas.microsoft.com/office/drawing/2014/main" id="{64DF431D-FA29-4671-A944-BE057F277074}"/>
              </a:ext>
            </a:extLst>
          </p:cNvPr>
          <p:cNvSpPr/>
          <p:nvPr/>
        </p:nvSpPr>
        <p:spPr>
          <a:xfrm>
            <a:off x="6095999" y="2833264"/>
            <a:ext cx="3785419" cy="1456267"/>
          </a:xfrm>
          <a:prstGeom prst="flowChartPunchedTape">
            <a:avLst/>
          </a:prstGeom>
          <a:gradFill>
            <a:gsLst>
              <a:gs pos="0">
                <a:schemeClr val="accent1"/>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00" dirty="0">
                <a:latin typeface="Cooper Black" panose="0208090404030B020404" pitchFamily="18" charset="0"/>
              </a:rPr>
              <a:t>Password is updated successfully</a:t>
            </a:r>
          </a:p>
        </p:txBody>
      </p:sp>
    </p:spTree>
    <p:extLst>
      <p:ext uri="{BB962C8B-B14F-4D97-AF65-F5344CB8AC3E}">
        <p14:creationId xmlns:p14="http://schemas.microsoft.com/office/powerpoint/2010/main" val="117856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8" name="Picture 7">
            <a:extLst>
              <a:ext uri="{FF2B5EF4-FFF2-40B4-BE49-F238E27FC236}">
                <a16:creationId xmlns:a16="http://schemas.microsoft.com/office/drawing/2014/main" id="{7D7C7E28-5F73-47CD-B350-5C7E15818C26}"/>
              </a:ext>
            </a:extLst>
          </p:cNvPr>
          <p:cNvPicPr>
            <a:picLocks noChangeAspect="1"/>
          </p:cNvPicPr>
          <p:nvPr/>
        </p:nvPicPr>
        <p:blipFill>
          <a:blip r:embed="rId4"/>
          <a:stretch>
            <a:fillRect/>
          </a:stretch>
        </p:blipFill>
        <p:spPr>
          <a:xfrm>
            <a:off x="6386705" y="1168400"/>
            <a:ext cx="5430008" cy="3829584"/>
          </a:xfrm>
          <a:prstGeom prst="rect">
            <a:avLst/>
          </a:prstGeom>
        </p:spPr>
      </p:pic>
      <p:pic>
        <p:nvPicPr>
          <p:cNvPr id="10" name="Picture 9">
            <a:extLst>
              <a:ext uri="{FF2B5EF4-FFF2-40B4-BE49-F238E27FC236}">
                <a16:creationId xmlns:a16="http://schemas.microsoft.com/office/drawing/2014/main" id="{1ADD07AF-F348-4823-9571-20479715BE50}"/>
              </a:ext>
            </a:extLst>
          </p:cNvPr>
          <p:cNvPicPr>
            <a:picLocks noChangeAspect="1"/>
          </p:cNvPicPr>
          <p:nvPr/>
        </p:nvPicPr>
        <p:blipFill>
          <a:blip r:embed="rId5"/>
          <a:stretch>
            <a:fillRect/>
          </a:stretch>
        </p:blipFill>
        <p:spPr>
          <a:xfrm>
            <a:off x="369197" y="1293483"/>
            <a:ext cx="4010585" cy="3305636"/>
          </a:xfrm>
          <a:prstGeom prst="rect">
            <a:avLst/>
          </a:prstGeom>
        </p:spPr>
      </p:pic>
      <p:sp>
        <p:nvSpPr>
          <p:cNvPr id="11" name="Rectangle 10">
            <a:extLst>
              <a:ext uri="{FF2B5EF4-FFF2-40B4-BE49-F238E27FC236}">
                <a16:creationId xmlns:a16="http://schemas.microsoft.com/office/drawing/2014/main" id="{08B88BC4-FCF4-4EF6-8F5A-3FD36951C2D5}"/>
              </a:ext>
            </a:extLst>
          </p:cNvPr>
          <p:cNvSpPr/>
          <p:nvPr/>
        </p:nvSpPr>
        <p:spPr>
          <a:xfrm>
            <a:off x="336276" y="3785937"/>
            <a:ext cx="4043506" cy="192505"/>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hought Bubble: Cloud 11">
            <a:extLst>
              <a:ext uri="{FF2B5EF4-FFF2-40B4-BE49-F238E27FC236}">
                <a16:creationId xmlns:a16="http://schemas.microsoft.com/office/drawing/2014/main" id="{A6CC904A-4980-4DD8-B73A-F759C1C6C534}"/>
              </a:ext>
            </a:extLst>
          </p:cNvPr>
          <p:cNvSpPr/>
          <p:nvPr/>
        </p:nvSpPr>
        <p:spPr>
          <a:xfrm>
            <a:off x="336277" y="4599119"/>
            <a:ext cx="2932113" cy="1546942"/>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These details are entered as login credentials</a:t>
            </a:r>
            <a:endParaRPr lang="en-IN" dirty="0">
              <a:latin typeface="Cooper Black" panose="0208090404030B020404" pitchFamily="18" charset="0"/>
            </a:endParaRPr>
          </a:p>
        </p:txBody>
      </p:sp>
      <p:sp>
        <p:nvSpPr>
          <p:cNvPr id="13" name="Teardrop 12">
            <a:extLst>
              <a:ext uri="{FF2B5EF4-FFF2-40B4-BE49-F238E27FC236}">
                <a16:creationId xmlns:a16="http://schemas.microsoft.com/office/drawing/2014/main" id="{A8B33EC7-61B3-402A-A5B4-642A9397A2CA}"/>
              </a:ext>
            </a:extLst>
          </p:cNvPr>
          <p:cNvSpPr/>
          <p:nvPr/>
        </p:nvSpPr>
        <p:spPr>
          <a:xfrm>
            <a:off x="4175189" y="4407529"/>
            <a:ext cx="2819142" cy="2414376"/>
          </a:xfrm>
          <a:prstGeom prst="teardrop">
            <a:avLst/>
          </a:prstGeom>
          <a:gradFill>
            <a:gsLst>
              <a:gs pos="0">
                <a:schemeClr val="accent4">
                  <a:lumMod val="75000"/>
                </a:schemeClr>
              </a:gs>
              <a:gs pos="100000">
                <a:schemeClr val="accent4">
                  <a:shade val="88000"/>
                  <a:lumMod val="88000"/>
                </a:schemeClr>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latin typeface="Cooper Black" panose="0208090404030B020404" pitchFamily="18" charset="0"/>
              </a:rPr>
              <a:t>SYSYTEM ADMIN LOGS IN INTO HIS/HER ACCOUNT</a:t>
            </a:r>
          </a:p>
        </p:txBody>
      </p:sp>
    </p:spTree>
    <p:extLst>
      <p:ext uri="{BB962C8B-B14F-4D97-AF65-F5344CB8AC3E}">
        <p14:creationId xmlns:p14="http://schemas.microsoft.com/office/powerpoint/2010/main" val="3789620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2550CF6E-1325-4DCA-8746-1F3922502E36}"/>
              </a:ext>
            </a:extLst>
          </p:cNvPr>
          <p:cNvPicPr>
            <a:picLocks noChangeAspect="1"/>
          </p:cNvPicPr>
          <p:nvPr/>
        </p:nvPicPr>
        <p:blipFill>
          <a:blip r:embed="rId4"/>
          <a:stretch>
            <a:fillRect/>
          </a:stretch>
        </p:blipFill>
        <p:spPr>
          <a:xfrm>
            <a:off x="276963" y="1259946"/>
            <a:ext cx="5603389" cy="4338108"/>
          </a:xfrm>
          <a:prstGeom prst="rect">
            <a:avLst/>
          </a:prstGeom>
        </p:spPr>
      </p:pic>
      <p:pic>
        <p:nvPicPr>
          <p:cNvPr id="9" name="Picture 8">
            <a:extLst>
              <a:ext uri="{FF2B5EF4-FFF2-40B4-BE49-F238E27FC236}">
                <a16:creationId xmlns:a16="http://schemas.microsoft.com/office/drawing/2014/main" id="{1A7FF317-87B7-4D79-BF0F-47099DCBE97A}"/>
              </a:ext>
            </a:extLst>
          </p:cNvPr>
          <p:cNvPicPr>
            <a:picLocks noChangeAspect="1"/>
          </p:cNvPicPr>
          <p:nvPr/>
        </p:nvPicPr>
        <p:blipFill>
          <a:blip r:embed="rId5"/>
          <a:stretch>
            <a:fillRect/>
          </a:stretch>
        </p:blipFill>
        <p:spPr>
          <a:xfrm>
            <a:off x="6311644" y="1259946"/>
            <a:ext cx="5603390" cy="4332606"/>
          </a:xfrm>
          <a:prstGeom prst="rect">
            <a:avLst/>
          </a:prstGeom>
        </p:spPr>
      </p:pic>
      <p:sp>
        <p:nvSpPr>
          <p:cNvPr id="10" name="Rectangle: Diagonal Corners Snipped 9">
            <a:extLst>
              <a:ext uri="{FF2B5EF4-FFF2-40B4-BE49-F238E27FC236}">
                <a16:creationId xmlns:a16="http://schemas.microsoft.com/office/drawing/2014/main" id="{35A11404-A3BD-424C-80E0-21806144ABEA}"/>
              </a:ext>
            </a:extLst>
          </p:cNvPr>
          <p:cNvSpPr/>
          <p:nvPr/>
        </p:nvSpPr>
        <p:spPr>
          <a:xfrm>
            <a:off x="1242549" y="5880167"/>
            <a:ext cx="3672216" cy="926392"/>
          </a:xfrm>
          <a:prstGeom prst="snip2Diag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User type, Username and Password are verified (compared with the DB)</a:t>
            </a:r>
            <a:endParaRPr lang="en-IN" dirty="0">
              <a:latin typeface="Cooper Black" panose="0208090404030B020404" pitchFamily="18" charset="0"/>
            </a:endParaRPr>
          </a:p>
        </p:txBody>
      </p:sp>
      <p:sp>
        <p:nvSpPr>
          <p:cNvPr id="11" name="Rectangle 10">
            <a:extLst>
              <a:ext uri="{FF2B5EF4-FFF2-40B4-BE49-F238E27FC236}">
                <a16:creationId xmlns:a16="http://schemas.microsoft.com/office/drawing/2014/main" id="{1FB48C5D-AA87-4EB9-A367-3FD4E0C082D7}"/>
              </a:ext>
            </a:extLst>
          </p:cNvPr>
          <p:cNvSpPr/>
          <p:nvPr/>
        </p:nvSpPr>
        <p:spPr>
          <a:xfrm>
            <a:off x="7151185" y="2165684"/>
            <a:ext cx="4010526" cy="871371"/>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375624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8" name="Picture 7">
            <a:extLst>
              <a:ext uri="{FF2B5EF4-FFF2-40B4-BE49-F238E27FC236}">
                <a16:creationId xmlns:a16="http://schemas.microsoft.com/office/drawing/2014/main" id="{3F0D10D9-C658-49E4-BFF6-7992B5D5F873}"/>
              </a:ext>
            </a:extLst>
          </p:cNvPr>
          <p:cNvPicPr>
            <a:picLocks noChangeAspect="1"/>
          </p:cNvPicPr>
          <p:nvPr/>
        </p:nvPicPr>
        <p:blipFill>
          <a:blip r:embed="rId4"/>
          <a:stretch>
            <a:fillRect/>
          </a:stretch>
        </p:blipFill>
        <p:spPr>
          <a:xfrm>
            <a:off x="0" y="2370437"/>
            <a:ext cx="12192000" cy="2117125"/>
          </a:xfrm>
          <a:prstGeom prst="rect">
            <a:avLst/>
          </a:prstGeom>
        </p:spPr>
      </p:pic>
      <p:sp>
        <p:nvSpPr>
          <p:cNvPr id="10" name="Hexagon 9">
            <a:extLst>
              <a:ext uri="{FF2B5EF4-FFF2-40B4-BE49-F238E27FC236}">
                <a16:creationId xmlns:a16="http://schemas.microsoft.com/office/drawing/2014/main" id="{2CB18F4B-EEE9-457F-9685-D00D009FC9FB}"/>
              </a:ext>
            </a:extLst>
          </p:cNvPr>
          <p:cNvSpPr/>
          <p:nvPr/>
        </p:nvSpPr>
        <p:spPr>
          <a:xfrm>
            <a:off x="3823436" y="5017368"/>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Before entering details of new employee</a:t>
            </a:r>
            <a:endParaRPr lang="en-IN" sz="1600" dirty="0">
              <a:latin typeface="Cooper Black" panose="0208090404030B020404" pitchFamily="18" charset="0"/>
            </a:endParaRPr>
          </a:p>
        </p:txBody>
      </p:sp>
      <p:sp>
        <p:nvSpPr>
          <p:cNvPr id="11" name="Thought Bubble: Cloud 10">
            <a:extLst>
              <a:ext uri="{FF2B5EF4-FFF2-40B4-BE49-F238E27FC236}">
                <a16:creationId xmlns:a16="http://schemas.microsoft.com/office/drawing/2014/main" id="{312FB2BD-4B8F-4920-B5EB-C5D76A96E724}"/>
              </a:ext>
            </a:extLst>
          </p:cNvPr>
          <p:cNvSpPr/>
          <p:nvPr/>
        </p:nvSpPr>
        <p:spPr>
          <a:xfrm>
            <a:off x="9906997" y="4721039"/>
            <a:ext cx="1705883" cy="988881"/>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10 ROWS!!</a:t>
            </a:r>
            <a:endParaRPr lang="en-IN" dirty="0">
              <a:latin typeface="Cooper Black" panose="0208090404030B020404" pitchFamily="18" charset="0"/>
            </a:endParaRPr>
          </a:p>
        </p:txBody>
      </p:sp>
    </p:spTree>
    <p:extLst>
      <p:ext uri="{BB962C8B-B14F-4D97-AF65-F5344CB8AC3E}">
        <p14:creationId xmlns:p14="http://schemas.microsoft.com/office/powerpoint/2010/main" val="3010187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9" name="Picture 8">
            <a:extLst>
              <a:ext uri="{FF2B5EF4-FFF2-40B4-BE49-F238E27FC236}">
                <a16:creationId xmlns:a16="http://schemas.microsoft.com/office/drawing/2014/main" id="{C25E8397-3573-4187-B2BF-3B495F4556FE}"/>
              </a:ext>
            </a:extLst>
          </p:cNvPr>
          <p:cNvPicPr>
            <a:picLocks noChangeAspect="1"/>
          </p:cNvPicPr>
          <p:nvPr/>
        </p:nvPicPr>
        <p:blipFill>
          <a:blip r:embed="rId4"/>
          <a:stretch>
            <a:fillRect/>
          </a:stretch>
        </p:blipFill>
        <p:spPr>
          <a:xfrm>
            <a:off x="1917290" y="1084711"/>
            <a:ext cx="7815165" cy="5631049"/>
          </a:xfrm>
          <a:prstGeom prst="rect">
            <a:avLst/>
          </a:prstGeom>
        </p:spPr>
      </p:pic>
    </p:spTree>
    <p:extLst>
      <p:ext uri="{BB962C8B-B14F-4D97-AF65-F5344CB8AC3E}">
        <p14:creationId xmlns:p14="http://schemas.microsoft.com/office/powerpoint/2010/main" val="58719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468B-E25D-441A-A726-D61CD96EDC3B}"/>
              </a:ext>
            </a:extLst>
          </p:cNvPr>
          <p:cNvSpPr>
            <a:spLocks noGrp="1"/>
          </p:cNvSpPr>
          <p:nvPr>
            <p:ph type="title"/>
          </p:nvPr>
        </p:nvSpPr>
        <p:spPr>
          <a:xfrm>
            <a:off x="332875" y="338666"/>
            <a:ext cx="11526250" cy="1456267"/>
          </a:xfrm>
        </p:spPr>
        <p:txBody>
          <a:bodyPr>
            <a:normAutofit/>
          </a:bodyPr>
          <a:lstStyle/>
          <a:p>
            <a:pPr algn="ctr"/>
            <a:r>
              <a:rPr lang="en-IN" sz="4000" b="1" dirty="0">
                <a:effectLst>
                  <a:outerShdw blurRad="38100" dist="38100" dir="2700000" algn="tl">
                    <a:srgbClr val="000000">
                      <a:alpha val="43137"/>
                    </a:srgbClr>
                  </a:outerShdw>
                </a:effectLst>
                <a:latin typeface="Bookman Old Style" panose="02050604050505020204" pitchFamily="18" charset="0"/>
              </a:rPr>
              <a:t>Motivation</a:t>
            </a:r>
          </a:p>
        </p:txBody>
      </p:sp>
      <p:sp>
        <p:nvSpPr>
          <p:cNvPr id="3" name="Content Placeholder 2">
            <a:extLst>
              <a:ext uri="{FF2B5EF4-FFF2-40B4-BE49-F238E27FC236}">
                <a16:creationId xmlns:a16="http://schemas.microsoft.com/office/drawing/2014/main" id="{74BBC022-4DCA-4D01-BEB0-DB59CA7E1212}"/>
              </a:ext>
            </a:extLst>
          </p:cNvPr>
          <p:cNvSpPr>
            <a:spLocks noGrp="1"/>
          </p:cNvSpPr>
          <p:nvPr>
            <p:ph idx="1"/>
          </p:nvPr>
        </p:nvSpPr>
        <p:spPr>
          <a:xfrm>
            <a:off x="332874" y="1794933"/>
            <a:ext cx="11526251" cy="4724401"/>
          </a:xfrm>
        </p:spPr>
        <p:txBody>
          <a:bodyPr>
            <a:normAutofit fontScale="92500" lnSpcReduction="20000"/>
          </a:bodyPr>
          <a:lstStyle/>
          <a:p>
            <a:r>
              <a:rPr lang="en-IN" sz="2800" dirty="0">
                <a:effectLst/>
                <a:latin typeface="MV Boli" panose="02000500030200090000" pitchFamily="2" charset="0"/>
                <a:ea typeface="Tw Cen MT" panose="020B0602020104020603" pitchFamily="34" charset="0"/>
                <a:cs typeface="Times New Roman" panose="02020603050405020304" pitchFamily="18" charset="0"/>
              </a:rPr>
              <a:t>A lot of organizations today work day and night to improve the efficiency of the world in progressing. In such a case, no organization can compromise on the halt in the work flow. They would want their employees to give in their full cooperation and concentration in making the organization the best. But at unavoidable circumstances, the employees would have to take day-offs which would bring in a pause in the work flow. To efficiently handle the leaves taken by the employees and to arrange for the compensation during the employees’ absence, we bring in this leave management system where most of the work gets done automatically and thus the paper work gets reduced. The motivation behind this project is to provide an efficient leave management system for organizations which would reduce the tedious paper work and make the whole system well-organized. </a:t>
            </a:r>
            <a:endParaRPr lang="en-IN" sz="2800" dirty="0">
              <a:effectLst/>
              <a:latin typeface="Tw Cen MT" panose="020B0602020104020603" pitchFamily="34" charset="0"/>
              <a:ea typeface="Tw Cen MT" panose="020B0602020104020603"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66197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4017224A-1AF8-4039-9381-16AD0B60D1C1}"/>
              </a:ext>
            </a:extLst>
          </p:cNvPr>
          <p:cNvPicPr>
            <a:picLocks noChangeAspect="1"/>
          </p:cNvPicPr>
          <p:nvPr/>
        </p:nvPicPr>
        <p:blipFill>
          <a:blip r:embed="rId4"/>
          <a:stretch>
            <a:fillRect/>
          </a:stretch>
        </p:blipFill>
        <p:spPr>
          <a:xfrm>
            <a:off x="2515708" y="1422400"/>
            <a:ext cx="7055995" cy="5078884"/>
          </a:xfrm>
          <a:prstGeom prst="rect">
            <a:avLst/>
          </a:prstGeom>
        </p:spPr>
      </p:pic>
    </p:spTree>
    <p:extLst>
      <p:ext uri="{BB962C8B-B14F-4D97-AF65-F5344CB8AC3E}">
        <p14:creationId xmlns:p14="http://schemas.microsoft.com/office/powerpoint/2010/main" val="1662450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D93CFC2E-63A3-4D42-BB21-980D789767E7}"/>
              </a:ext>
            </a:extLst>
          </p:cNvPr>
          <p:cNvPicPr>
            <a:picLocks noChangeAspect="1"/>
          </p:cNvPicPr>
          <p:nvPr/>
        </p:nvPicPr>
        <p:blipFill>
          <a:blip r:embed="rId4"/>
          <a:stretch>
            <a:fillRect/>
          </a:stretch>
        </p:blipFill>
        <p:spPr>
          <a:xfrm>
            <a:off x="0" y="2212225"/>
            <a:ext cx="12192000" cy="2433549"/>
          </a:xfrm>
          <a:prstGeom prst="rect">
            <a:avLst/>
          </a:prstGeom>
        </p:spPr>
      </p:pic>
      <p:sp>
        <p:nvSpPr>
          <p:cNvPr id="7" name="Hexagon 6">
            <a:extLst>
              <a:ext uri="{FF2B5EF4-FFF2-40B4-BE49-F238E27FC236}">
                <a16:creationId xmlns:a16="http://schemas.microsoft.com/office/drawing/2014/main" id="{B78CEB94-8771-40E3-9EE8-07979D62207C}"/>
              </a:ext>
            </a:extLst>
          </p:cNvPr>
          <p:cNvSpPr/>
          <p:nvPr/>
        </p:nvSpPr>
        <p:spPr>
          <a:xfrm>
            <a:off x="3823436" y="5017368"/>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Details of new employee is inserted as a separate row in the DB</a:t>
            </a:r>
          </a:p>
        </p:txBody>
      </p:sp>
      <p:sp>
        <p:nvSpPr>
          <p:cNvPr id="8" name="Thought Bubble: Cloud 7">
            <a:extLst>
              <a:ext uri="{FF2B5EF4-FFF2-40B4-BE49-F238E27FC236}">
                <a16:creationId xmlns:a16="http://schemas.microsoft.com/office/drawing/2014/main" id="{ADDFB649-9D3C-45EE-8E34-59CA1D8ECDAE}"/>
              </a:ext>
            </a:extLst>
          </p:cNvPr>
          <p:cNvSpPr/>
          <p:nvPr/>
        </p:nvSpPr>
        <p:spPr>
          <a:xfrm>
            <a:off x="10028903" y="5110490"/>
            <a:ext cx="1705883" cy="988881"/>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11 ROWS!!</a:t>
            </a:r>
            <a:endParaRPr lang="en-IN" dirty="0">
              <a:latin typeface="Cooper Black" panose="0208090404030B020404" pitchFamily="18" charset="0"/>
            </a:endParaRPr>
          </a:p>
        </p:txBody>
      </p:sp>
      <p:sp>
        <p:nvSpPr>
          <p:cNvPr id="9" name="Rectangle 8">
            <a:extLst>
              <a:ext uri="{FF2B5EF4-FFF2-40B4-BE49-F238E27FC236}">
                <a16:creationId xmlns:a16="http://schemas.microsoft.com/office/drawing/2014/main" id="{0D76B2B9-839D-4A6A-8374-FEEE5DFE1086}"/>
              </a:ext>
            </a:extLst>
          </p:cNvPr>
          <p:cNvSpPr/>
          <p:nvPr/>
        </p:nvSpPr>
        <p:spPr>
          <a:xfrm>
            <a:off x="213360" y="2428240"/>
            <a:ext cx="11978640" cy="213359"/>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74732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7AE75245-6113-4F56-B8FD-17576CC38511}"/>
              </a:ext>
            </a:extLst>
          </p:cNvPr>
          <p:cNvPicPr>
            <a:picLocks noChangeAspect="1"/>
          </p:cNvPicPr>
          <p:nvPr/>
        </p:nvPicPr>
        <p:blipFill>
          <a:blip r:embed="rId4"/>
          <a:stretch>
            <a:fillRect/>
          </a:stretch>
        </p:blipFill>
        <p:spPr>
          <a:xfrm>
            <a:off x="1588585" y="1456266"/>
            <a:ext cx="5869201" cy="4538134"/>
          </a:xfrm>
          <a:prstGeom prst="rect">
            <a:avLst/>
          </a:prstGeom>
        </p:spPr>
      </p:pic>
      <p:sp>
        <p:nvSpPr>
          <p:cNvPr id="7" name="Rectangle 6">
            <a:extLst>
              <a:ext uri="{FF2B5EF4-FFF2-40B4-BE49-F238E27FC236}">
                <a16:creationId xmlns:a16="http://schemas.microsoft.com/office/drawing/2014/main" id="{0768479D-0B6A-4051-9740-F128A2EBC754}"/>
              </a:ext>
            </a:extLst>
          </p:cNvPr>
          <p:cNvSpPr/>
          <p:nvPr/>
        </p:nvSpPr>
        <p:spPr>
          <a:xfrm>
            <a:off x="2517922" y="4530363"/>
            <a:ext cx="4010526" cy="871371"/>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6FC91BDC-C46C-472C-A831-39CC2DBE7CAB}"/>
              </a:ext>
            </a:extLst>
          </p:cNvPr>
          <p:cNvSpPr/>
          <p:nvPr/>
        </p:nvSpPr>
        <p:spPr>
          <a:xfrm>
            <a:off x="7811534" y="2660855"/>
            <a:ext cx="4041058" cy="1536290"/>
          </a:xfrm>
          <a:prstGeom prst="ellipse">
            <a:avLst/>
          </a:prstGeom>
          <a:gradFill>
            <a:gsLst>
              <a:gs pos="0">
                <a:schemeClr val="accent4">
                  <a:lumMod val="60000"/>
                  <a:lumOff val="40000"/>
                </a:schemeClr>
              </a:gs>
              <a:gs pos="100000">
                <a:srgbClr val="0070C0"/>
              </a:gs>
            </a:gsLst>
            <a:lin ang="5400000" scaled="1"/>
          </a:gra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oper Black" panose="0208090404030B020404" pitchFamily="18" charset="0"/>
              </a:rPr>
              <a:t>IF THE ADMIN WANTS TO DELETE THE DETAILS OF AN EMPLOYEE FROM THE DB</a:t>
            </a:r>
            <a:endParaRPr lang="en-IN" dirty="0">
              <a:latin typeface="Cooper Black" panose="0208090404030B020404" pitchFamily="18" charset="0"/>
            </a:endParaRPr>
          </a:p>
        </p:txBody>
      </p:sp>
    </p:spTree>
    <p:extLst>
      <p:ext uri="{BB962C8B-B14F-4D97-AF65-F5344CB8AC3E}">
        <p14:creationId xmlns:p14="http://schemas.microsoft.com/office/powerpoint/2010/main" val="3286167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609BB8D1-0843-4E5E-92BE-B479B6DABE71}"/>
              </a:ext>
            </a:extLst>
          </p:cNvPr>
          <p:cNvPicPr>
            <a:picLocks noChangeAspect="1"/>
          </p:cNvPicPr>
          <p:nvPr/>
        </p:nvPicPr>
        <p:blipFill>
          <a:blip r:embed="rId5"/>
          <a:stretch>
            <a:fillRect/>
          </a:stretch>
        </p:blipFill>
        <p:spPr>
          <a:xfrm>
            <a:off x="143285" y="1771181"/>
            <a:ext cx="5814028" cy="4510738"/>
          </a:xfrm>
          <a:prstGeom prst="rect">
            <a:avLst/>
          </a:prstGeom>
        </p:spPr>
      </p:pic>
      <p:pic>
        <p:nvPicPr>
          <p:cNvPr id="8" name="Picture 7">
            <a:extLst>
              <a:ext uri="{FF2B5EF4-FFF2-40B4-BE49-F238E27FC236}">
                <a16:creationId xmlns:a16="http://schemas.microsoft.com/office/drawing/2014/main" id="{CCCB44D6-FA59-4162-AADE-F01FFE509211}"/>
              </a:ext>
            </a:extLst>
          </p:cNvPr>
          <p:cNvPicPr>
            <a:picLocks noChangeAspect="1"/>
          </p:cNvPicPr>
          <p:nvPr/>
        </p:nvPicPr>
        <p:blipFill>
          <a:blip r:embed="rId6"/>
          <a:stretch>
            <a:fillRect/>
          </a:stretch>
        </p:blipFill>
        <p:spPr>
          <a:xfrm>
            <a:off x="6256421" y="1771181"/>
            <a:ext cx="5792294" cy="4510738"/>
          </a:xfrm>
          <a:prstGeom prst="rect">
            <a:avLst/>
          </a:prstGeom>
        </p:spPr>
      </p:pic>
    </p:spTree>
    <p:extLst>
      <p:ext uri="{BB962C8B-B14F-4D97-AF65-F5344CB8AC3E}">
        <p14:creationId xmlns:p14="http://schemas.microsoft.com/office/powerpoint/2010/main" val="1096559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8" name="Picture 7">
            <a:extLst>
              <a:ext uri="{FF2B5EF4-FFF2-40B4-BE49-F238E27FC236}">
                <a16:creationId xmlns:a16="http://schemas.microsoft.com/office/drawing/2014/main" id="{772AC11F-E8E3-4143-80ED-B49AFE028381}"/>
              </a:ext>
            </a:extLst>
          </p:cNvPr>
          <p:cNvPicPr>
            <a:picLocks noChangeAspect="1"/>
          </p:cNvPicPr>
          <p:nvPr/>
        </p:nvPicPr>
        <p:blipFill>
          <a:blip r:embed="rId4"/>
          <a:stretch>
            <a:fillRect/>
          </a:stretch>
        </p:blipFill>
        <p:spPr>
          <a:xfrm>
            <a:off x="0" y="2370437"/>
            <a:ext cx="12192000" cy="2117125"/>
          </a:xfrm>
          <a:prstGeom prst="rect">
            <a:avLst/>
          </a:prstGeom>
        </p:spPr>
      </p:pic>
      <p:sp>
        <p:nvSpPr>
          <p:cNvPr id="10" name="Hexagon 9">
            <a:extLst>
              <a:ext uri="{FF2B5EF4-FFF2-40B4-BE49-F238E27FC236}">
                <a16:creationId xmlns:a16="http://schemas.microsoft.com/office/drawing/2014/main" id="{1967A40D-9485-42EA-8C29-144936418D48}"/>
              </a:ext>
            </a:extLst>
          </p:cNvPr>
          <p:cNvSpPr/>
          <p:nvPr/>
        </p:nvSpPr>
        <p:spPr>
          <a:xfrm>
            <a:off x="3823436" y="5017368"/>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Details of employee is DELETED from the DB</a:t>
            </a:r>
          </a:p>
        </p:txBody>
      </p:sp>
      <p:sp>
        <p:nvSpPr>
          <p:cNvPr id="11" name="Thought Bubble: Cloud 10">
            <a:extLst>
              <a:ext uri="{FF2B5EF4-FFF2-40B4-BE49-F238E27FC236}">
                <a16:creationId xmlns:a16="http://schemas.microsoft.com/office/drawing/2014/main" id="{0ED7BAA5-00D2-4519-86CB-38B8A05E12C0}"/>
              </a:ext>
            </a:extLst>
          </p:cNvPr>
          <p:cNvSpPr/>
          <p:nvPr/>
        </p:nvSpPr>
        <p:spPr>
          <a:xfrm>
            <a:off x="10028903" y="5110490"/>
            <a:ext cx="1705883" cy="988881"/>
          </a:xfrm>
          <a:prstGeom prst="cloudCallout">
            <a:avLst/>
          </a:prstGeom>
          <a:gradFill>
            <a:gsLst>
              <a:gs pos="0">
                <a:srgbClr val="0070C0"/>
              </a:gs>
              <a:gs pos="100000">
                <a:schemeClr val="accent2">
                  <a:shade val="88000"/>
                  <a:lumMod val="8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ooper Black" panose="0208090404030B020404" pitchFamily="18" charset="0"/>
              </a:rPr>
              <a:t>10 ROWS!!</a:t>
            </a:r>
            <a:endParaRPr lang="en-IN" dirty="0">
              <a:latin typeface="Cooper Black" panose="0208090404030B020404" pitchFamily="18" charset="0"/>
            </a:endParaRPr>
          </a:p>
        </p:txBody>
      </p:sp>
    </p:spTree>
    <p:extLst>
      <p:ext uri="{BB962C8B-B14F-4D97-AF65-F5344CB8AC3E}">
        <p14:creationId xmlns:p14="http://schemas.microsoft.com/office/powerpoint/2010/main" val="3111462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F9C03219-70AA-461E-88F6-B7D65908E060}"/>
              </a:ext>
            </a:extLst>
          </p:cNvPr>
          <p:cNvPicPr>
            <a:picLocks noChangeAspect="1"/>
          </p:cNvPicPr>
          <p:nvPr/>
        </p:nvPicPr>
        <p:blipFill>
          <a:blip r:embed="rId4"/>
          <a:stretch>
            <a:fillRect/>
          </a:stretch>
        </p:blipFill>
        <p:spPr>
          <a:xfrm>
            <a:off x="175275" y="1456265"/>
            <a:ext cx="5730886" cy="4431187"/>
          </a:xfrm>
          <a:prstGeom prst="rect">
            <a:avLst/>
          </a:prstGeom>
        </p:spPr>
      </p:pic>
      <p:pic>
        <p:nvPicPr>
          <p:cNvPr id="7" name="Picture 6">
            <a:extLst>
              <a:ext uri="{FF2B5EF4-FFF2-40B4-BE49-F238E27FC236}">
                <a16:creationId xmlns:a16="http://schemas.microsoft.com/office/drawing/2014/main" id="{8E2B1CD0-D1FA-43D7-AE33-B73475501137}"/>
              </a:ext>
            </a:extLst>
          </p:cNvPr>
          <p:cNvPicPr>
            <a:picLocks noChangeAspect="1"/>
          </p:cNvPicPr>
          <p:nvPr/>
        </p:nvPicPr>
        <p:blipFill>
          <a:blip r:embed="rId5"/>
          <a:stretch>
            <a:fillRect/>
          </a:stretch>
        </p:blipFill>
        <p:spPr>
          <a:xfrm>
            <a:off x="6095998" y="1456265"/>
            <a:ext cx="6006720" cy="4431187"/>
          </a:xfrm>
          <a:prstGeom prst="rect">
            <a:avLst/>
          </a:prstGeom>
        </p:spPr>
      </p:pic>
      <p:sp>
        <p:nvSpPr>
          <p:cNvPr id="8" name="Rectangle 7">
            <a:extLst>
              <a:ext uri="{FF2B5EF4-FFF2-40B4-BE49-F238E27FC236}">
                <a16:creationId xmlns:a16="http://schemas.microsoft.com/office/drawing/2014/main" id="{CF09A64D-EB27-4E52-B821-EC2A32F75372}"/>
              </a:ext>
            </a:extLst>
          </p:cNvPr>
          <p:cNvSpPr/>
          <p:nvPr/>
        </p:nvSpPr>
        <p:spPr>
          <a:xfrm>
            <a:off x="1237762" y="3180080"/>
            <a:ext cx="3547598" cy="694765"/>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15233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8" name="Picture 7">
            <a:extLst>
              <a:ext uri="{FF2B5EF4-FFF2-40B4-BE49-F238E27FC236}">
                <a16:creationId xmlns:a16="http://schemas.microsoft.com/office/drawing/2014/main" id="{C25F4ECB-09A4-4F49-AA2D-86466E20D9B9}"/>
              </a:ext>
            </a:extLst>
          </p:cNvPr>
          <p:cNvPicPr>
            <a:picLocks noChangeAspect="1"/>
          </p:cNvPicPr>
          <p:nvPr/>
        </p:nvPicPr>
        <p:blipFill>
          <a:blip r:embed="rId4"/>
          <a:stretch>
            <a:fillRect/>
          </a:stretch>
        </p:blipFill>
        <p:spPr>
          <a:xfrm>
            <a:off x="0" y="2889333"/>
            <a:ext cx="12192000" cy="1079334"/>
          </a:xfrm>
          <a:prstGeom prst="rect">
            <a:avLst/>
          </a:prstGeom>
        </p:spPr>
      </p:pic>
      <p:sp>
        <p:nvSpPr>
          <p:cNvPr id="9" name="Hexagon 8">
            <a:extLst>
              <a:ext uri="{FF2B5EF4-FFF2-40B4-BE49-F238E27FC236}">
                <a16:creationId xmlns:a16="http://schemas.microsoft.com/office/drawing/2014/main" id="{A8902A38-2DFE-4113-8925-9211D95B5780}"/>
              </a:ext>
            </a:extLst>
          </p:cNvPr>
          <p:cNvSpPr/>
          <p:nvPr/>
        </p:nvSpPr>
        <p:spPr>
          <a:xfrm>
            <a:off x="3823436" y="5017368"/>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Details of employee is retrieved  from the DB and displayed</a:t>
            </a:r>
          </a:p>
        </p:txBody>
      </p:sp>
    </p:spTree>
    <p:extLst>
      <p:ext uri="{BB962C8B-B14F-4D97-AF65-F5344CB8AC3E}">
        <p14:creationId xmlns:p14="http://schemas.microsoft.com/office/powerpoint/2010/main" val="70518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665AE35F-C646-4ABE-905D-5AD484C59159}"/>
              </a:ext>
            </a:extLst>
          </p:cNvPr>
          <p:cNvPicPr>
            <a:picLocks noChangeAspect="1"/>
          </p:cNvPicPr>
          <p:nvPr/>
        </p:nvPicPr>
        <p:blipFill>
          <a:blip r:embed="rId4"/>
          <a:stretch>
            <a:fillRect/>
          </a:stretch>
        </p:blipFill>
        <p:spPr>
          <a:xfrm>
            <a:off x="170110" y="1727200"/>
            <a:ext cx="5697327" cy="4405239"/>
          </a:xfrm>
          <a:prstGeom prst="rect">
            <a:avLst/>
          </a:prstGeom>
        </p:spPr>
      </p:pic>
      <p:pic>
        <p:nvPicPr>
          <p:cNvPr id="7" name="Picture 6">
            <a:extLst>
              <a:ext uri="{FF2B5EF4-FFF2-40B4-BE49-F238E27FC236}">
                <a16:creationId xmlns:a16="http://schemas.microsoft.com/office/drawing/2014/main" id="{7DD3E17A-81B7-43EA-ADA5-D913128B468E}"/>
              </a:ext>
            </a:extLst>
          </p:cNvPr>
          <p:cNvPicPr>
            <a:picLocks noChangeAspect="1"/>
          </p:cNvPicPr>
          <p:nvPr/>
        </p:nvPicPr>
        <p:blipFill>
          <a:blip r:embed="rId5"/>
          <a:stretch>
            <a:fillRect/>
          </a:stretch>
        </p:blipFill>
        <p:spPr>
          <a:xfrm>
            <a:off x="6029961" y="1727200"/>
            <a:ext cx="6162039" cy="4405240"/>
          </a:xfrm>
          <a:prstGeom prst="rect">
            <a:avLst/>
          </a:prstGeom>
        </p:spPr>
      </p:pic>
      <p:sp>
        <p:nvSpPr>
          <p:cNvPr id="8" name="Rectangle 7">
            <a:extLst>
              <a:ext uri="{FF2B5EF4-FFF2-40B4-BE49-F238E27FC236}">
                <a16:creationId xmlns:a16="http://schemas.microsoft.com/office/drawing/2014/main" id="{0D539E12-C8BA-46E4-9631-F01E0F489503}"/>
              </a:ext>
            </a:extLst>
          </p:cNvPr>
          <p:cNvSpPr/>
          <p:nvPr/>
        </p:nvSpPr>
        <p:spPr>
          <a:xfrm flipV="1">
            <a:off x="1268242" y="4118685"/>
            <a:ext cx="3374878" cy="656515"/>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38608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6DA24B3A-820C-4F45-BFFA-B22114B892BD}"/>
              </a:ext>
            </a:extLst>
          </p:cNvPr>
          <p:cNvPicPr>
            <a:picLocks noChangeAspect="1"/>
          </p:cNvPicPr>
          <p:nvPr/>
        </p:nvPicPr>
        <p:blipFill>
          <a:blip r:embed="rId4"/>
          <a:stretch>
            <a:fillRect/>
          </a:stretch>
        </p:blipFill>
        <p:spPr>
          <a:xfrm>
            <a:off x="0" y="2370437"/>
            <a:ext cx="12192000" cy="2117125"/>
          </a:xfrm>
          <a:prstGeom prst="rect">
            <a:avLst/>
          </a:prstGeom>
        </p:spPr>
      </p:pic>
      <p:sp>
        <p:nvSpPr>
          <p:cNvPr id="7" name="Hexagon 6">
            <a:extLst>
              <a:ext uri="{FF2B5EF4-FFF2-40B4-BE49-F238E27FC236}">
                <a16:creationId xmlns:a16="http://schemas.microsoft.com/office/drawing/2014/main" id="{42191A4B-C264-41D0-B513-C97E1F9F882B}"/>
              </a:ext>
            </a:extLst>
          </p:cNvPr>
          <p:cNvSpPr/>
          <p:nvPr/>
        </p:nvSpPr>
        <p:spPr>
          <a:xfrm>
            <a:off x="3823436" y="5017368"/>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Before updating the employee’s address</a:t>
            </a:r>
          </a:p>
        </p:txBody>
      </p:sp>
      <p:sp>
        <p:nvSpPr>
          <p:cNvPr id="8" name="Rectangle 7">
            <a:extLst>
              <a:ext uri="{FF2B5EF4-FFF2-40B4-BE49-F238E27FC236}">
                <a16:creationId xmlns:a16="http://schemas.microsoft.com/office/drawing/2014/main" id="{23A30B5E-D791-47F9-BB17-8A5992F53F0C}"/>
              </a:ext>
            </a:extLst>
          </p:cNvPr>
          <p:cNvSpPr/>
          <p:nvPr/>
        </p:nvSpPr>
        <p:spPr>
          <a:xfrm>
            <a:off x="0" y="3982720"/>
            <a:ext cx="11978640" cy="213359"/>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11167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AF8C4C9F-1FEC-4A89-9D75-9D60717A1CCE}"/>
              </a:ext>
            </a:extLst>
          </p:cNvPr>
          <p:cNvPicPr>
            <a:picLocks noChangeAspect="1"/>
          </p:cNvPicPr>
          <p:nvPr/>
        </p:nvPicPr>
        <p:blipFill>
          <a:blip r:embed="rId4"/>
          <a:stretch>
            <a:fillRect/>
          </a:stretch>
        </p:blipFill>
        <p:spPr>
          <a:xfrm>
            <a:off x="218863" y="1386305"/>
            <a:ext cx="5937275" cy="4220164"/>
          </a:xfrm>
          <a:prstGeom prst="rect">
            <a:avLst/>
          </a:prstGeom>
        </p:spPr>
      </p:pic>
      <p:pic>
        <p:nvPicPr>
          <p:cNvPr id="8" name="Picture 7">
            <a:extLst>
              <a:ext uri="{FF2B5EF4-FFF2-40B4-BE49-F238E27FC236}">
                <a16:creationId xmlns:a16="http://schemas.microsoft.com/office/drawing/2014/main" id="{ED880863-249C-4B02-91FD-DBCCA6665812}"/>
              </a:ext>
            </a:extLst>
          </p:cNvPr>
          <p:cNvPicPr>
            <a:picLocks noChangeAspect="1"/>
          </p:cNvPicPr>
          <p:nvPr/>
        </p:nvPicPr>
        <p:blipFill>
          <a:blip r:embed="rId5"/>
          <a:stretch>
            <a:fillRect/>
          </a:stretch>
        </p:blipFill>
        <p:spPr>
          <a:xfrm>
            <a:off x="6285915" y="1386305"/>
            <a:ext cx="5687219" cy="4220164"/>
          </a:xfrm>
          <a:prstGeom prst="rect">
            <a:avLst/>
          </a:prstGeom>
        </p:spPr>
      </p:pic>
    </p:spTree>
    <p:extLst>
      <p:ext uri="{BB962C8B-B14F-4D97-AF65-F5344CB8AC3E}">
        <p14:creationId xmlns:p14="http://schemas.microsoft.com/office/powerpoint/2010/main" val="1289577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468B-E25D-441A-A726-D61CD96EDC3B}"/>
              </a:ext>
            </a:extLst>
          </p:cNvPr>
          <p:cNvSpPr>
            <a:spLocks noGrp="1"/>
          </p:cNvSpPr>
          <p:nvPr>
            <p:ph type="title"/>
          </p:nvPr>
        </p:nvSpPr>
        <p:spPr>
          <a:xfrm>
            <a:off x="332875" y="338666"/>
            <a:ext cx="11526250" cy="708899"/>
          </a:xfrm>
        </p:spPr>
        <p:txBody>
          <a:bodyPr>
            <a:normAutofit/>
          </a:bodyPr>
          <a:lstStyle/>
          <a:p>
            <a:pPr algn="ctr">
              <a:lnSpc>
                <a:spcPct val="106000"/>
              </a:lnSpc>
              <a:spcAft>
                <a:spcPts val="800"/>
              </a:spcAft>
            </a:pPr>
            <a:r>
              <a:rPr lang="en-IN" sz="3200" b="1" dirty="0">
                <a:effectLst>
                  <a:outerShdw blurRad="38100" dist="38100" dir="2700000" algn="tl">
                    <a:srgbClr val="000000">
                      <a:alpha val="43137"/>
                    </a:srgbClr>
                  </a:outerShdw>
                </a:effectLst>
                <a:latin typeface="Bookman Old Style" panose="02050604050505020204" pitchFamily="18" charset="0"/>
                <a:ea typeface="Tw Cen MT" panose="020B0602020104020603" pitchFamily="34" charset="0"/>
                <a:cs typeface="MV Boli" panose="02000500030200090000" pitchFamily="2" charset="0"/>
              </a:rPr>
              <a:t>Mission</a:t>
            </a:r>
            <a:endParaRPr lang="en-IN" sz="3200" dirty="0">
              <a:effectLst>
                <a:outerShdw blurRad="38100" dist="38100" dir="2700000" algn="tl">
                  <a:srgbClr val="000000">
                    <a:alpha val="43137"/>
                  </a:srgbClr>
                </a:outerShdw>
              </a:effectLst>
              <a:latin typeface="Bookman Old Style" panose="02050604050505020204" pitchFamily="18" charset="0"/>
              <a:ea typeface="Tw Cen MT" panose="020B0602020104020603" pitchFamily="34" charset="0"/>
              <a:cs typeface="MV Boli" panose="02000500030200090000" pitchFamily="2" charset="0"/>
            </a:endParaRPr>
          </a:p>
        </p:txBody>
      </p:sp>
      <p:sp>
        <p:nvSpPr>
          <p:cNvPr id="3" name="Content Placeholder 2">
            <a:extLst>
              <a:ext uri="{FF2B5EF4-FFF2-40B4-BE49-F238E27FC236}">
                <a16:creationId xmlns:a16="http://schemas.microsoft.com/office/drawing/2014/main" id="{74BBC022-4DCA-4D01-BEB0-DB59CA7E1212}"/>
              </a:ext>
            </a:extLst>
          </p:cNvPr>
          <p:cNvSpPr>
            <a:spLocks noGrp="1"/>
          </p:cNvSpPr>
          <p:nvPr>
            <p:ph idx="1"/>
          </p:nvPr>
        </p:nvSpPr>
        <p:spPr>
          <a:xfrm>
            <a:off x="332874" y="1287016"/>
            <a:ext cx="11526251" cy="2065372"/>
          </a:xfrm>
        </p:spPr>
        <p:txBody>
          <a:bodyPr>
            <a:normAutofit lnSpcReduction="10000"/>
          </a:bodyPr>
          <a:lstStyle/>
          <a:p>
            <a:pPr>
              <a:lnSpc>
                <a:spcPct val="106000"/>
              </a:lnSpc>
              <a:spcAft>
                <a:spcPts val="800"/>
              </a:spcAft>
            </a:pPr>
            <a:r>
              <a:rPr lang="en-IN" sz="2400" dirty="0">
                <a:effectLst/>
                <a:latin typeface="MV Boli" panose="02000500030200090000" pitchFamily="2" charset="0"/>
                <a:ea typeface="Tw Cen MT" panose="020B0602020104020603" pitchFamily="34" charset="0"/>
                <a:cs typeface="MV Boli" panose="02000500030200090000" pitchFamily="2" charset="0"/>
              </a:rPr>
              <a:t>Our mission is to promote online leave management system where the tedious paper work is reduced and the allotment of leaves for the employees are done very efficiently. This kind of an online system helps in organizing the leave records in a systematic manner and hence the work flow is done smoothly.</a:t>
            </a:r>
          </a:p>
          <a:p>
            <a:endParaRPr lang="en-IN" dirty="0"/>
          </a:p>
        </p:txBody>
      </p:sp>
      <p:sp>
        <p:nvSpPr>
          <p:cNvPr id="4" name="Title 1">
            <a:extLst>
              <a:ext uri="{FF2B5EF4-FFF2-40B4-BE49-F238E27FC236}">
                <a16:creationId xmlns:a16="http://schemas.microsoft.com/office/drawing/2014/main" id="{4790F781-55F3-4C75-813D-5938FB207454}"/>
              </a:ext>
            </a:extLst>
          </p:cNvPr>
          <p:cNvSpPr txBox="1">
            <a:spLocks/>
          </p:cNvSpPr>
          <p:nvPr/>
        </p:nvSpPr>
        <p:spPr>
          <a:xfrm>
            <a:off x="218944" y="3429000"/>
            <a:ext cx="11526250" cy="70889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6000"/>
              </a:lnSpc>
              <a:spcAft>
                <a:spcPts val="800"/>
              </a:spcAft>
            </a:pPr>
            <a:r>
              <a:rPr lang="en-IN" sz="3200" b="1" dirty="0">
                <a:effectLst>
                  <a:outerShdw blurRad="38100" dist="38100" dir="2700000" algn="tl">
                    <a:srgbClr val="000000">
                      <a:alpha val="43137"/>
                    </a:srgbClr>
                  </a:outerShdw>
                </a:effectLst>
                <a:latin typeface="Bookman Old Style" panose="02050604050505020204" pitchFamily="18" charset="0"/>
                <a:ea typeface="Tw Cen MT" panose="020B0602020104020603" pitchFamily="34" charset="0"/>
                <a:cs typeface="MV Boli" panose="02000500030200090000" pitchFamily="2" charset="0"/>
              </a:rPr>
              <a:t>Role and responsibilities </a:t>
            </a:r>
            <a:endParaRPr lang="en-IN" sz="3200" dirty="0">
              <a:effectLst>
                <a:outerShdw blurRad="38100" dist="38100" dir="2700000" algn="tl">
                  <a:srgbClr val="000000">
                    <a:alpha val="43137"/>
                  </a:srgbClr>
                </a:outerShdw>
              </a:effectLst>
              <a:latin typeface="Bookman Old Style" panose="02050604050505020204" pitchFamily="18" charset="0"/>
              <a:ea typeface="Tw Cen MT" panose="020B0602020104020603" pitchFamily="34" charset="0"/>
              <a:cs typeface="MV Boli" panose="02000500030200090000" pitchFamily="2" charset="0"/>
            </a:endParaRPr>
          </a:p>
        </p:txBody>
      </p:sp>
      <p:sp>
        <p:nvSpPr>
          <p:cNvPr id="5" name="Content Placeholder 2">
            <a:extLst>
              <a:ext uri="{FF2B5EF4-FFF2-40B4-BE49-F238E27FC236}">
                <a16:creationId xmlns:a16="http://schemas.microsoft.com/office/drawing/2014/main" id="{1F5068FA-0FC9-4194-90EE-D6F0B1A8C744}"/>
              </a:ext>
            </a:extLst>
          </p:cNvPr>
          <p:cNvSpPr txBox="1">
            <a:spLocks/>
          </p:cNvSpPr>
          <p:nvPr/>
        </p:nvSpPr>
        <p:spPr>
          <a:xfrm>
            <a:off x="332875" y="4538298"/>
            <a:ext cx="11526251" cy="206537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06000"/>
              </a:lnSpc>
              <a:spcAft>
                <a:spcPts val="800"/>
              </a:spcAft>
            </a:pPr>
            <a:r>
              <a:rPr lang="en-IN" sz="2400" dirty="0">
                <a:effectLst/>
                <a:latin typeface="MV Boli" panose="02000500030200090000" pitchFamily="2" charset="0"/>
                <a:ea typeface="Tw Cen MT" panose="020B0602020104020603" pitchFamily="34" charset="0"/>
                <a:cs typeface="MV Boli" panose="02000500030200090000" pitchFamily="2" charset="0"/>
              </a:rPr>
              <a:t>This online leave management system is developed to maintain a schematic database where the employees leave records are well-maintained. Such a system is imposed to maintain a better work environment and nurture the needs of the employees as well as the organization.</a:t>
            </a:r>
          </a:p>
          <a:p>
            <a:endParaRPr lang="en-IN" dirty="0"/>
          </a:p>
        </p:txBody>
      </p:sp>
    </p:spTree>
    <p:extLst>
      <p:ext uri="{BB962C8B-B14F-4D97-AF65-F5344CB8AC3E}">
        <p14:creationId xmlns:p14="http://schemas.microsoft.com/office/powerpoint/2010/main" val="3172850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4DEAA33B-1FC4-400E-882F-DF47981888A1}"/>
              </a:ext>
            </a:extLst>
          </p:cNvPr>
          <p:cNvPicPr>
            <a:picLocks noChangeAspect="1"/>
          </p:cNvPicPr>
          <p:nvPr/>
        </p:nvPicPr>
        <p:blipFill>
          <a:blip r:embed="rId4"/>
          <a:stretch>
            <a:fillRect/>
          </a:stretch>
        </p:blipFill>
        <p:spPr>
          <a:xfrm>
            <a:off x="0" y="2360543"/>
            <a:ext cx="12192000" cy="2136913"/>
          </a:xfrm>
          <a:prstGeom prst="rect">
            <a:avLst/>
          </a:prstGeom>
        </p:spPr>
      </p:pic>
      <p:sp>
        <p:nvSpPr>
          <p:cNvPr id="7" name="Hexagon 6">
            <a:extLst>
              <a:ext uri="{FF2B5EF4-FFF2-40B4-BE49-F238E27FC236}">
                <a16:creationId xmlns:a16="http://schemas.microsoft.com/office/drawing/2014/main" id="{8DC6405F-2C3F-4B32-9F5A-D1F21BA8AEF8}"/>
              </a:ext>
            </a:extLst>
          </p:cNvPr>
          <p:cNvSpPr/>
          <p:nvPr/>
        </p:nvSpPr>
        <p:spPr>
          <a:xfrm>
            <a:off x="3823436" y="5017368"/>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After updating the employee’s address</a:t>
            </a:r>
          </a:p>
        </p:txBody>
      </p:sp>
      <p:sp>
        <p:nvSpPr>
          <p:cNvPr id="8" name="Rectangle 7">
            <a:extLst>
              <a:ext uri="{FF2B5EF4-FFF2-40B4-BE49-F238E27FC236}">
                <a16:creationId xmlns:a16="http://schemas.microsoft.com/office/drawing/2014/main" id="{DCFC8B31-E89A-4BF3-9E3F-D4AD7EC583C0}"/>
              </a:ext>
            </a:extLst>
          </p:cNvPr>
          <p:cNvSpPr/>
          <p:nvPr/>
        </p:nvSpPr>
        <p:spPr>
          <a:xfrm>
            <a:off x="0" y="3982720"/>
            <a:ext cx="11978640" cy="213359"/>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27652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B215CC42-7650-4197-B6C2-7BAC1C4FFFB5}"/>
              </a:ext>
            </a:extLst>
          </p:cNvPr>
          <p:cNvPicPr>
            <a:picLocks noChangeAspect="1"/>
          </p:cNvPicPr>
          <p:nvPr/>
        </p:nvPicPr>
        <p:blipFill>
          <a:blip r:embed="rId4"/>
          <a:stretch>
            <a:fillRect/>
          </a:stretch>
        </p:blipFill>
        <p:spPr>
          <a:xfrm>
            <a:off x="5325979" y="1422400"/>
            <a:ext cx="6338823" cy="4479313"/>
          </a:xfrm>
          <a:prstGeom prst="rect">
            <a:avLst/>
          </a:prstGeom>
        </p:spPr>
      </p:pic>
      <p:pic>
        <p:nvPicPr>
          <p:cNvPr id="7" name="Picture 6">
            <a:extLst>
              <a:ext uri="{FF2B5EF4-FFF2-40B4-BE49-F238E27FC236}">
                <a16:creationId xmlns:a16="http://schemas.microsoft.com/office/drawing/2014/main" id="{9846693C-8B7F-4D27-9CBF-C439766AFC50}"/>
              </a:ext>
            </a:extLst>
          </p:cNvPr>
          <p:cNvPicPr>
            <a:picLocks noChangeAspect="1"/>
          </p:cNvPicPr>
          <p:nvPr/>
        </p:nvPicPr>
        <p:blipFill>
          <a:blip r:embed="rId5"/>
          <a:stretch>
            <a:fillRect/>
          </a:stretch>
        </p:blipFill>
        <p:spPr>
          <a:xfrm>
            <a:off x="1157885" y="1259534"/>
            <a:ext cx="2950461" cy="3450757"/>
          </a:xfrm>
          <a:prstGeom prst="rect">
            <a:avLst/>
          </a:prstGeom>
        </p:spPr>
      </p:pic>
      <p:sp>
        <p:nvSpPr>
          <p:cNvPr id="8" name="Hexagon 7">
            <a:extLst>
              <a:ext uri="{FF2B5EF4-FFF2-40B4-BE49-F238E27FC236}">
                <a16:creationId xmlns:a16="http://schemas.microsoft.com/office/drawing/2014/main" id="{AC039D84-0173-465A-8872-153FDB702839}"/>
              </a:ext>
            </a:extLst>
          </p:cNvPr>
          <p:cNvSpPr/>
          <p:nvPr/>
        </p:nvSpPr>
        <p:spPr>
          <a:xfrm>
            <a:off x="1157885" y="5017368"/>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Before updating the employee’s mail id</a:t>
            </a:r>
          </a:p>
        </p:txBody>
      </p:sp>
      <p:sp>
        <p:nvSpPr>
          <p:cNvPr id="9" name="Rectangle 8">
            <a:extLst>
              <a:ext uri="{FF2B5EF4-FFF2-40B4-BE49-F238E27FC236}">
                <a16:creationId xmlns:a16="http://schemas.microsoft.com/office/drawing/2014/main" id="{8A804B44-A027-485F-979E-C783CE523BB0}"/>
              </a:ext>
            </a:extLst>
          </p:cNvPr>
          <p:cNvSpPr/>
          <p:nvPr/>
        </p:nvSpPr>
        <p:spPr>
          <a:xfrm>
            <a:off x="946555" y="4134819"/>
            <a:ext cx="3373120" cy="264461"/>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20409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10" name="Picture 9">
            <a:extLst>
              <a:ext uri="{FF2B5EF4-FFF2-40B4-BE49-F238E27FC236}">
                <a16:creationId xmlns:a16="http://schemas.microsoft.com/office/drawing/2014/main" id="{C4A47246-4486-45BE-9D71-068D4E2302F7}"/>
              </a:ext>
            </a:extLst>
          </p:cNvPr>
          <p:cNvPicPr>
            <a:picLocks noChangeAspect="1"/>
          </p:cNvPicPr>
          <p:nvPr/>
        </p:nvPicPr>
        <p:blipFill>
          <a:blip r:embed="rId4"/>
          <a:stretch>
            <a:fillRect/>
          </a:stretch>
        </p:blipFill>
        <p:spPr>
          <a:xfrm>
            <a:off x="368586" y="1727200"/>
            <a:ext cx="5487166" cy="3658111"/>
          </a:xfrm>
          <a:prstGeom prst="rect">
            <a:avLst/>
          </a:prstGeom>
        </p:spPr>
      </p:pic>
      <p:pic>
        <p:nvPicPr>
          <p:cNvPr id="12" name="Picture 11">
            <a:extLst>
              <a:ext uri="{FF2B5EF4-FFF2-40B4-BE49-F238E27FC236}">
                <a16:creationId xmlns:a16="http://schemas.microsoft.com/office/drawing/2014/main" id="{6A0E4C36-FFB9-40BA-81EC-462959B7C815}"/>
              </a:ext>
            </a:extLst>
          </p:cNvPr>
          <p:cNvPicPr>
            <a:picLocks noChangeAspect="1"/>
          </p:cNvPicPr>
          <p:nvPr/>
        </p:nvPicPr>
        <p:blipFill>
          <a:blip r:embed="rId5"/>
          <a:stretch>
            <a:fillRect/>
          </a:stretch>
        </p:blipFill>
        <p:spPr>
          <a:xfrm>
            <a:off x="6095998" y="1727200"/>
            <a:ext cx="5449060" cy="3705742"/>
          </a:xfrm>
          <a:prstGeom prst="rect">
            <a:avLst/>
          </a:prstGeom>
        </p:spPr>
      </p:pic>
    </p:spTree>
    <p:extLst>
      <p:ext uri="{BB962C8B-B14F-4D97-AF65-F5344CB8AC3E}">
        <p14:creationId xmlns:p14="http://schemas.microsoft.com/office/powerpoint/2010/main" val="1675126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9F543D58-BAB9-40C3-B5D3-AB51DEF5C334}"/>
              </a:ext>
            </a:extLst>
          </p:cNvPr>
          <p:cNvPicPr>
            <a:picLocks noChangeAspect="1"/>
          </p:cNvPicPr>
          <p:nvPr/>
        </p:nvPicPr>
        <p:blipFill>
          <a:blip r:embed="rId4"/>
          <a:stretch>
            <a:fillRect/>
          </a:stretch>
        </p:blipFill>
        <p:spPr>
          <a:xfrm>
            <a:off x="669213" y="1920872"/>
            <a:ext cx="3283027" cy="3702444"/>
          </a:xfrm>
          <a:prstGeom prst="rect">
            <a:avLst/>
          </a:prstGeom>
        </p:spPr>
      </p:pic>
      <p:sp>
        <p:nvSpPr>
          <p:cNvPr id="9" name="Rectangle 8">
            <a:extLst>
              <a:ext uri="{FF2B5EF4-FFF2-40B4-BE49-F238E27FC236}">
                <a16:creationId xmlns:a16="http://schemas.microsoft.com/office/drawing/2014/main" id="{9173985C-FF51-4A99-B151-B6EAAFC816DC}"/>
              </a:ext>
            </a:extLst>
          </p:cNvPr>
          <p:cNvSpPr/>
          <p:nvPr/>
        </p:nvSpPr>
        <p:spPr>
          <a:xfrm>
            <a:off x="579120" y="5120339"/>
            <a:ext cx="3373120" cy="264461"/>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0" name="Hexagon 9">
            <a:extLst>
              <a:ext uri="{FF2B5EF4-FFF2-40B4-BE49-F238E27FC236}">
                <a16:creationId xmlns:a16="http://schemas.microsoft.com/office/drawing/2014/main" id="{6B023816-3DFF-4B72-81C7-538CF6957C78}"/>
              </a:ext>
            </a:extLst>
          </p:cNvPr>
          <p:cNvSpPr/>
          <p:nvPr/>
        </p:nvSpPr>
        <p:spPr>
          <a:xfrm>
            <a:off x="4680485" y="3184530"/>
            <a:ext cx="3559277"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After updating the employee’s mail id</a:t>
            </a:r>
          </a:p>
        </p:txBody>
      </p:sp>
    </p:spTree>
    <p:extLst>
      <p:ext uri="{BB962C8B-B14F-4D97-AF65-F5344CB8AC3E}">
        <p14:creationId xmlns:p14="http://schemas.microsoft.com/office/powerpoint/2010/main" val="141711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A9A6B776-EDA8-489D-BD14-5EEB6E44BF5D}"/>
              </a:ext>
            </a:extLst>
          </p:cNvPr>
          <p:cNvPicPr>
            <a:picLocks noChangeAspect="1"/>
          </p:cNvPicPr>
          <p:nvPr/>
        </p:nvPicPr>
        <p:blipFill>
          <a:blip r:embed="rId4"/>
          <a:stretch>
            <a:fillRect/>
          </a:stretch>
        </p:blipFill>
        <p:spPr>
          <a:xfrm>
            <a:off x="4245432" y="1456267"/>
            <a:ext cx="6620799" cy="4715533"/>
          </a:xfrm>
          <a:prstGeom prst="rect">
            <a:avLst/>
          </a:prstGeom>
        </p:spPr>
      </p:pic>
      <p:pic>
        <p:nvPicPr>
          <p:cNvPr id="8" name="Picture 7">
            <a:extLst>
              <a:ext uri="{FF2B5EF4-FFF2-40B4-BE49-F238E27FC236}">
                <a16:creationId xmlns:a16="http://schemas.microsoft.com/office/drawing/2014/main" id="{E57B482A-CBFB-430B-931E-9460D7B7B164}"/>
              </a:ext>
            </a:extLst>
          </p:cNvPr>
          <p:cNvPicPr>
            <a:picLocks noChangeAspect="1"/>
          </p:cNvPicPr>
          <p:nvPr/>
        </p:nvPicPr>
        <p:blipFill>
          <a:blip r:embed="rId5"/>
          <a:stretch>
            <a:fillRect/>
          </a:stretch>
        </p:blipFill>
        <p:spPr>
          <a:xfrm>
            <a:off x="1106063" y="1626737"/>
            <a:ext cx="2029050" cy="3295669"/>
          </a:xfrm>
          <a:prstGeom prst="rect">
            <a:avLst/>
          </a:prstGeom>
        </p:spPr>
      </p:pic>
      <p:sp>
        <p:nvSpPr>
          <p:cNvPr id="9" name="Hexagon 8">
            <a:extLst>
              <a:ext uri="{FF2B5EF4-FFF2-40B4-BE49-F238E27FC236}">
                <a16:creationId xmlns:a16="http://schemas.microsoft.com/office/drawing/2014/main" id="{EF2A8961-B7CC-421D-A98A-5F2122E056EA}"/>
              </a:ext>
            </a:extLst>
          </p:cNvPr>
          <p:cNvSpPr/>
          <p:nvPr/>
        </p:nvSpPr>
        <p:spPr>
          <a:xfrm>
            <a:off x="190187" y="5092877"/>
            <a:ext cx="3860802"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Before updating the employee’s phone number</a:t>
            </a:r>
          </a:p>
        </p:txBody>
      </p:sp>
      <p:sp>
        <p:nvSpPr>
          <p:cNvPr id="10" name="Rectangle 9">
            <a:extLst>
              <a:ext uri="{FF2B5EF4-FFF2-40B4-BE49-F238E27FC236}">
                <a16:creationId xmlns:a16="http://schemas.microsoft.com/office/drawing/2014/main" id="{9876715C-6B2B-4294-AB76-BA19F56014EA}"/>
              </a:ext>
            </a:extLst>
          </p:cNvPr>
          <p:cNvSpPr/>
          <p:nvPr/>
        </p:nvSpPr>
        <p:spPr>
          <a:xfrm>
            <a:off x="1106062" y="3830320"/>
            <a:ext cx="2029051" cy="223520"/>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58948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DC74AF67-3932-4490-8CE0-DEBC5A8568DF}"/>
              </a:ext>
            </a:extLst>
          </p:cNvPr>
          <p:cNvPicPr>
            <a:picLocks noChangeAspect="1"/>
          </p:cNvPicPr>
          <p:nvPr/>
        </p:nvPicPr>
        <p:blipFill>
          <a:blip r:embed="rId4"/>
          <a:stretch>
            <a:fillRect/>
          </a:stretch>
        </p:blipFill>
        <p:spPr>
          <a:xfrm>
            <a:off x="97633" y="1727200"/>
            <a:ext cx="5468113" cy="3715268"/>
          </a:xfrm>
          <a:prstGeom prst="rect">
            <a:avLst/>
          </a:prstGeom>
        </p:spPr>
      </p:pic>
      <p:pic>
        <p:nvPicPr>
          <p:cNvPr id="8" name="Picture 7">
            <a:extLst>
              <a:ext uri="{FF2B5EF4-FFF2-40B4-BE49-F238E27FC236}">
                <a16:creationId xmlns:a16="http://schemas.microsoft.com/office/drawing/2014/main" id="{318278B2-7603-40DF-AC58-2C58A283C061}"/>
              </a:ext>
            </a:extLst>
          </p:cNvPr>
          <p:cNvPicPr>
            <a:picLocks noChangeAspect="1"/>
          </p:cNvPicPr>
          <p:nvPr/>
        </p:nvPicPr>
        <p:blipFill>
          <a:blip r:embed="rId5"/>
          <a:stretch>
            <a:fillRect/>
          </a:stretch>
        </p:blipFill>
        <p:spPr>
          <a:xfrm>
            <a:off x="5880553" y="1734645"/>
            <a:ext cx="5468113" cy="3772426"/>
          </a:xfrm>
          <a:prstGeom prst="rect">
            <a:avLst/>
          </a:prstGeom>
        </p:spPr>
      </p:pic>
    </p:spTree>
    <p:extLst>
      <p:ext uri="{BB962C8B-B14F-4D97-AF65-F5344CB8AC3E}">
        <p14:creationId xmlns:p14="http://schemas.microsoft.com/office/powerpoint/2010/main" val="4037284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872C-ED09-4158-AB43-137D26789F11}"/>
              </a:ext>
            </a:extLst>
          </p:cNvPr>
          <p:cNvSpPr>
            <a:spLocks noGrp="1"/>
          </p:cNvSpPr>
          <p:nvPr>
            <p:ph type="title"/>
          </p:nvPr>
        </p:nvSpPr>
        <p:spPr>
          <a:xfrm>
            <a:off x="1030286" y="0"/>
            <a:ext cx="10131425" cy="1456267"/>
          </a:xfrm>
        </p:spPr>
        <p:txBody>
          <a:bodyPr>
            <a:normAutofit/>
          </a:bodyPr>
          <a:lstStyle/>
          <a:p>
            <a:pPr algn="ctr"/>
            <a:r>
              <a:rPr lang="en-US" sz="4000" b="1" dirty="0">
                <a:latin typeface="Bookman Old Style" panose="02050604050505020204" pitchFamily="18" charset="0"/>
              </a:rPr>
              <a:t>UI Screenshots</a:t>
            </a:r>
            <a:endParaRPr lang="en-IN" sz="4000" b="1" dirty="0">
              <a:latin typeface="Bookman Old Style" panose="02050604050505020204" pitchFamily="18" charset="0"/>
            </a:endParaRPr>
          </a:p>
        </p:txBody>
      </p:sp>
      <p:pic>
        <p:nvPicPr>
          <p:cNvPr id="4" name="Content Placeholder 6" descr="Web design">
            <a:extLst>
              <a:ext uri="{FF2B5EF4-FFF2-40B4-BE49-F238E27FC236}">
                <a16:creationId xmlns:a16="http://schemas.microsoft.com/office/drawing/2014/main" id="{484B382F-161B-414A-947A-4FB1185CA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703" y="254000"/>
            <a:ext cx="914400" cy="914400"/>
          </a:xfrm>
          <a:prstGeom prst="rect">
            <a:avLst/>
          </a:prstGeom>
        </p:spPr>
      </p:pic>
      <p:pic>
        <p:nvPicPr>
          <p:cNvPr id="5" name="Content Placeholder 6" descr="Web design">
            <a:extLst>
              <a:ext uri="{FF2B5EF4-FFF2-40B4-BE49-F238E27FC236}">
                <a16:creationId xmlns:a16="http://schemas.microsoft.com/office/drawing/2014/main" id="{CA621EEE-9958-4FDE-9838-985EC9E3FD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7290" y="270933"/>
            <a:ext cx="914400" cy="914400"/>
          </a:xfrm>
          <a:prstGeom prst="rect">
            <a:avLst/>
          </a:prstGeom>
        </p:spPr>
      </p:pic>
      <p:pic>
        <p:nvPicPr>
          <p:cNvPr id="6" name="Picture 5">
            <a:extLst>
              <a:ext uri="{FF2B5EF4-FFF2-40B4-BE49-F238E27FC236}">
                <a16:creationId xmlns:a16="http://schemas.microsoft.com/office/drawing/2014/main" id="{C11BBF5C-091A-4289-BA9C-71AA086CDB28}"/>
              </a:ext>
            </a:extLst>
          </p:cNvPr>
          <p:cNvPicPr>
            <a:picLocks noChangeAspect="1"/>
          </p:cNvPicPr>
          <p:nvPr/>
        </p:nvPicPr>
        <p:blipFill>
          <a:blip r:embed="rId4"/>
          <a:stretch>
            <a:fillRect/>
          </a:stretch>
        </p:blipFill>
        <p:spPr>
          <a:xfrm>
            <a:off x="907376" y="1336701"/>
            <a:ext cx="2934227" cy="4367996"/>
          </a:xfrm>
          <a:prstGeom prst="rect">
            <a:avLst/>
          </a:prstGeom>
        </p:spPr>
      </p:pic>
      <p:sp>
        <p:nvSpPr>
          <p:cNvPr id="7" name="Hexagon 6">
            <a:extLst>
              <a:ext uri="{FF2B5EF4-FFF2-40B4-BE49-F238E27FC236}">
                <a16:creationId xmlns:a16="http://schemas.microsoft.com/office/drawing/2014/main" id="{6B8A1DD0-CE15-42AD-B82C-4345DFE0ED91}"/>
              </a:ext>
            </a:extLst>
          </p:cNvPr>
          <p:cNvSpPr/>
          <p:nvPr/>
        </p:nvSpPr>
        <p:spPr>
          <a:xfrm>
            <a:off x="4680485" y="3184530"/>
            <a:ext cx="3864075" cy="1175127"/>
          </a:xfrm>
          <a:prstGeom prst="hexagon">
            <a:avLst/>
          </a:prstGeom>
          <a:gradFill>
            <a:gsLst>
              <a:gs pos="0">
                <a:srgbClr val="0070C0"/>
              </a:gs>
              <a:gs pos="100000">
                <a:srgbClr val="00B0F0"/>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dirty="0">
                <a:latin typeface="Cooper Black" panose="0208090404030B020404" pitchFamily="18" charset="0"/>
              </a:rPr>
              <a:t>After updating the employee’s phone number</a:t>
            </a:r>
          </a:p>
        </p:txBody>
      </p:sp>
      <p:sp>
        <p:nvSpPr>
          <p:cNvPr id="8" name="Rectangle 7">
            <a:extLst>
              <a:ext uri="{FF2B5EF4-FFF2-40B4-BE49-F238E27FC236}">
                <a16:creationId xmlns:a16="http://schemas.microsoft.com/office/drawing/2014/main" id="{209C345B-7DC5-47AE-9B9B-AC228013AABC}"/>
              </a:ext>
            </a:extLst>
          </p:cNvPr>
          <p:cNvSpPr/>
          <p:nvPr/>
        </p:nvSpPr>
        <p:spPr>
          <a:xfrm>
            <a:off x="853626" y="4267200"/>
            <a:ext cx="2987977" cy="437897"/>
          </a:xfrm>
          <a:prstGeom prst="rect">
            <a:avLst/>
          </a:prstGeom>
          <a:solidFill>
            <a:schemeClr val="accent4">
              <a:alpha val="0"/>
            </a:schemeClr>
          </a:solidFill>
          <a:ln w="508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10730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722B5-A5AD-47F8-852A-6499FECEF099}"/>
              </a:ext>
            </a:extLst>
          </p:cNvPr>
          <p:cNvSpPr>
            <a:spLocks noGrp="1"/>
          </p:cNvSpPr>
          <p:nvPr>
            <p:ph type="title"/>
          </p:nvPr>
        </p:nvSpPr>
        <p:spPr>
          <a:xfrm>
            <a:off x="332875" y="319002"/>
            <a:ext cx="11526250" cy="1456267"/>
          </a:xfrm>
        </p:spPr>
        <p:txBody>
          <a:bodyPr>
            <a:normAutofit/>
          </a:bodyPr>
          <a:lstStyle/>
          <a:p>
            <a:pPr algn="ctr"/>
            <a:r>
              <a:rPr lang="en-US" sz="4000" b="1" dirty="0">
                <a:latin typeface="Bookman Old Style" panose="02050604050505020204" pitchFamily="18" charset="0"/>
              </a:rPr>
              <a:t>Conclusion</a:t>
            </a:r>
            <a:endParaRPr lang="en-IN" sz="4000" b="1"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F8C497AB-622B-4B17-BD17-22C4C1E7B11C}"/>
              </a:ext>
            </a:extLst>
          </p:cNvPr>
          <p:cNvSpPr>
            <a:spLocks noGrp="1"/>
          </p:cNvSpPr>
          <p:nvPr>
            <p:ph idx="1"/>
          </p:nvPr>
        </p:nvSpPr>
        <p:spPr>
          <a:xfrm>
            <a:off x="1237444" y="2257049"/>
            <a:ext cx="9902506" cy="3649133"/>
          </a:xfrm>
        </p:spPr>
        <p:txBody>
          <a:bodyPr>
            <a:normAutofit/>
          </a:bodyPr>
          <a:lstStyle/>
          <a:p>
            <a:r>
              <a:rPr lang="en-US" sz="2000" dirty="0">
                <a:latin typeface="MV Boli" panose="02000500030200090000" pitchFamily="2" charset="0"/>
                <a:cs typeface="MV Boli" panose="02000500030200090000" pitchFamily="2" charset="0"/>
              </a:rPr>
              <a:t>To conclude, we have designed a system with a leave application management which can take request of the employees for leaves to be applied according to its own set of attributes filled by the user. This system is much capable of tracking the leaves of the employees by the HR Manager which would enable the organization to have clear cut records.</a:t>
            </a:r>
            <a:endParaRPr lang="en-IN" sz="20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763002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90E58-0678-4E0C-B178-CC566982886C}"/>
              </a:ext>
            </a:extLst>
          </p:cNvPr>
          <p:cNvSpPr>
            <a:spLocks noGrp="1"/>
          </p:cNvSpPr>
          <p:nvPr>
            <p:ph type="title"/>
          </p:nvPr>
        </p:nvSpPr>
        <p:spPr>
          <a:xfrm>
            <a:off x="274074" y="0"/>
            <a:ext cx="11429998" cy="1456267"/>
          </a:xfrm>
        </p:spPr>
        <p:txBody>
          <a:bodyPr>
            <a:normAutofit/>
          </a:bodyPr>
          <a:lstStyle/>
          <a:p>
            <a:pPr algn="ctr"/>
            <a:r>
              <a:rPr lang="en-US" sz="4000" b="1" dirty="0">
                <a:latin typeface="Bookman Old Style" panose="02050604050505020204" pitchFamily="18" charset="0"/>
              </a:rPr>
              <a:t>References</a:t>
            </a:r>
            <a:endParaRPr lang="en-IN" sz="4000" b="1"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1F61FA9B-4E50-49FB-8D28-0C6BF24BEB73}"/>
              </a:ext>
            </a:extLst>
          </p:cNvPr>
          <p:cNvSpPr>
            <a:spLocks noGrp="1"/>
          </p:cNvSpPr>
          <p:nvPr>
            <p:ph idx="1"/>
          </p:nvPr>
        </p:nvSpPr>
        <p:spPr>
          <a:xfrm>
            <a:off x="167148" y="1248697"/>
            <a:ext cx="11643851" cy="5609303"/>
          </a:xfrm>
        </p:spPr>
        <p:txBody>
          <a:bodyPr>
            <a:normAutofit/>
          </a:bodyPr>
          <a:lstStyle/>
          <a:p>
            <a:pPr lvl="5"/>
            <a:r>
              <a:rPr lang="en-US" sz="1800" dirty="0">
                <a:hlinkClick r:id="rId2"/>
              </a:rPr>
              <a:t>Establishing JDBC Connection in Java - </a:t>
            </a:r>
            <a:r>
              <a:rPr lang="en-US" sz="1800" dirty="0" err="1">
                <a:hlinkClick r:id="rId2"/>
              </a:rPr>
              <a:t>GeeksforGeeks</a:t>
            </a:r>
            <a:endParaRPr lang="en-IN" sz="1800" dirty="0">
              <a:hlinkClick r:id="rId2"/>
            </a:endParaRPr>
          </a:p>
          <a:p>
            <a:pPr lvl="5"/>
            <a:r>
              <a:rPr lang="en-IN" sz="1800" dirty="0">
                <a:hlinkClick r:id="rId2"/>
              </a:rPr>
              <a:t>https://www.geeksforgeeks.org/establishing-jdbc-connection-in-java/</a:t>
            </a:r>
            <a:endParaRPr lang="en-IN" sz="1800" dirty="0"/>
          </a:p>
          <a:p>
            <a:pPr lvl="5"/>
            <a:r>
              <a:rPr lang="en-IN" sz="1800" dirty="0">
                <a:hlinkClick r:id="rId3"/>
              </a:rPr>
              <a:t>JDBC - Database Connections – </a:t>
            </a:r>
            <a:r>
              <a:rPr lang="en-IN" sz="1800" dirty="0" err="1">
                <a:hlinkClick r:id="rId3"/>
              </a:rPr>
              <a:t>Tutorialspoint</a:t>
            </a:r>
            <a:endParaRPr lang="en-US" sz="1800" dirty="0"/>
          </a:p>
          <a:p>
            <a:pPr lvl="5"/>
            <a:r>
              <a:rPr lang="en-IN" sz="1800" dirty="0">
                <a:hlinkClick r:id="rId3"/>
              </a:rPr>
              <a:t>https://www.tutorialspoint.com/jdbc/jdbc-db-connections.htm</a:t>
            </a:r>
            <a:endParaRPr lang="en-IN" sz="1800" dirty="0"/>
          </a:p>
          <a:p>
            <a:pPr lvl="5"/>
            <a:r>
              <a:rPr lang="en-US" sz="1800" dirty="0">
                <a:hlinkClick r:id="rId4"/>
              </a:rPr>
              <a:t>Java Database Connectivity with MySQL – </a:t>
            </a:r>
            <a:r>
              <a:rPr lang="en-US" sz="1800" dirty="0" err="1">
                <a:hlinkClick r:id="rId4"/>
              </a:rPr>
              <a:t>javatpoint</a:t>
            </a:r>
            <a:endParaRPr lang="en-IN" sz="1800" dirty="0"/>
          </a:p>
          <a:p>
            <a:pPr lvl="5"/>
            <a:r>
              <a:rPr lang="en-IN" sz="1800" dirty="0">
                <a:hlinkClick r:id="rId4"/>
              </a:rPr>
              <a:t>https://www.javatpoint.com/example-to-connect-to-the-mysql-database</a:t>
            </a:r>
            <a:endParaRPr lang="en-IN" sz="1800" dirty="0"/>
          </a:p>
          <a:p>
            <a:pPr lvl="5"/>
            <a:r>
              <a:rPr lang="en-US" sz="1800" dirty="0">
                <a:hlinkClick r:id="rId5"/>
              </a:rPr>
              <a:t>Installing </a:t>
            </a:r>
            <a:r>
              <a:rPr lang="en-US" sz="1800" dirty="0" err="1">
                <a:hlinkClick r:id="rId5"/>
              </a:rPr>
              <a:t>WindowBuilder</a:t>
            </a:r>
            <a:r>
              <a:rPr lang="en-US" sz="1800" dirty="0">
                <a:hlinkClick r:id="rId5"/>
              </a:rPr>
              <a:t> Pro | The Eclipse Foundation</a:t>
            </a:r>
            <a:endParaRPr lang="en-IN" sz="1800" dirty="0"/>
          </a:p>
          <a:p>
            <a:pPr lvl="5"/>
            <a:r>
              <a:rPr lang="en-IN" sz="1800" dirty="0">
                <a:hlinkClick r:id="rId5"/>
              </a:rPr>
              <a:t>https://www.eclipse.org/windowbuilder/download.php</a:t>
            </a:r>
            <a:endParaRPr lang="en-IN" sz="1800" dirty="0"/>
          </a:p>
          <a:p>
            <a:pPr lvl="5"/>
            <a:r>
              <a:rPr lang="en-IN" sz="1800" dirty="0">
                <a:hlinkClick r:id="rId6"/>
              </a:rPr>
              <a:t>MySQL :: Download Connector/J</a:t>
            </a:r>
            <a:endParaRPr lang="en-IN" sz="1800" dirty="0"/>
          </a:p>
          <a:p>
            <a:pPr lvl="5"/>
            <a:r>
              <a:rPr lang="en-IN" sz="1800" dirty="0">
                <a:hlinkClick r:id="rId6"/>
              </a:rPr>
              <a:t>https://dev.mysql.com/downloads/connector/j/</a:t>
            </a:r>
            <a:endParaRPr lang="en-IN" sz="1800" dirty="0"/>
          </a:p>
          <a:p>
            <a:pPr lvl="5"/>
            <a:r>
              <a:rPr lang="en-IN" sz="1800" dirty="0" err="1">
                <a:hlinkClick r:id="rId7"/>
              </a:rPr>
              <a:t>JCalendar</a:t>
            </a:r>
            <a:r>
              <a:rPr lang="en-IN" sz="1800" dirty="0">
                <a:hlinkClick r:id="rId7"/>
              </a:rPr>
              <a:t> (toedter.com)</a:t>
            </a:r>
            <a:endParaRPr lang="en-IN" sz="1800" dirty="0"/>
          </a:p>
          <a:p>
            <a:pPr lvl="5"/>
            <a:r>
              <a:rPr lang="en-IN" sz="1800" dirty="0">
                <a:hlinkClick r:id="rId7"/>
              </a:rPr>
              <a:t>https://toedter.com/jcalendar/</a:t>
            </a:r>
            <a:endParaRPr lang="en-IN" sz="1800" dirty="0"/>
          </a:p>
          <a:p>
            <a:pPr lvl="5"/>
            <a:r>
              <a:rPr lang="en-US" sz="1800" dirty="0">
                <a:hlinkClick r:id="rId8"/>
              </a:rPr>
              <a:t>MySQL :: MySQL 8.0 Reference Manual :: 2.3 Installing MySQL on Microsoft Windows</a:t>
            </a:r>
            <a:endParaRPr lang="en-US" sz="1800" dirty="0"/>
          </a:p>
          <a:p>
            <a:pPr lvl="5"/>
            <a:r>
              <a:rPr lang="en-IN" sz="1800" dirty="0">
                <a:hlinkClick r:id="rId8"/>
              </a:rPr>
              <a:t>https://dev.mysql.com/doc/refman/8.0/en/windows-installation.html</a:t>
            </a:r>
            <a:endParaRPr lang="en-IN" sz="1800" dirty="0"/>
          </a:p>
        </p:txBody>
      </p:sp>
    </p:spTree>
    <p:extLst>
      <p:ext uri="{BB962C8B-B14F-4D97-AF65-F5344CB8AC3E}">
        <p14:creationId xmlns:p14="http://schemas.microsoft.com/office/powerpoint/2010/main" val="2766203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7EBD-EF6E-4A9E-9E57-E64033C71323}"/>
              </a:ext>
            </a:extLst>
          </p:cNvPr>
          <p:cNvSpPr>
            <a:spLocks noGrp="1"/>
          </p:cNvSpPr>
          <p:nvPr>
            <p:ph type="title"/>
          </p:nvPr>
        </p:nvSpPr>
        <p:spPr>
          <a:xfrm>
            <a:off x="4471866" y="3208991"/>
            <a:ext cx="3248268" cy="1177960"/>
          </a:xfrm>
        </p:spPr>
        <p:txBody>
          <a:bodyPr/>
          <a:lstStyle/>
          <a:p>
            <a:r>
              <a:rPr lang="en-IN" dirty="0">
                <a:latin typeface="Cooper Black" panose="0208090404030B020404" pitchFamily="18" charset="0"/>
              </a:rPr>
              <a:t>THANK YOU</a:t>
            </a:r>
          </a:p>
        </p:txBody>
      </p:sp>
      <p:pic>
        <p:nvPicPr>
          <p:cNvPr id="7" name="Content Placeholder 6" descr="Web design">
            <a:extLst>
              <a:ext uri="{FF2B5EF4-FFF2-40B4-BE49-F238E27FC236}">
                <a16:creationId xmlns:a16="http://schemas.microsoft.com/office/drawing/2014/main" id="{716E469F-ED16-4232-B7FD-6769241CCCB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638800" y="4653376"/>
            <a:ext cx="914400" cy="914400"/>
          </a:xfrm>
        </p:spPr>
      </p:pic>
      <p:pic>
        <p:nvPicPr>
          <p:cNvPr id="9" name="Graphic 8" descr="Group brainstorm">
            <a:extLst>
              <a:ext uri="{FF2B5EF4-FFF2-40B4-BE49-F238E27FC236}">
                <a16:creationId xmlns:a16="http://schemas.microsoft.com/office/drawing/2014/main" id="{8D71B13D-9393-4AA5-9524-20F684459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145630"/>
            <a:ext cx="914400" cy="914400"/>
          </a:xfrm>
          <a:prstGeom prst="rect">
            <a:avLst/>
          </a:prstGeom>
        </p:spPr>
      </p:pic>
    </p:spTree>
    <p:extLst>
      <p:ext uri="{BB962C8B-B14F-4D97-AF65-F5344CB8AC3E}">
        <p14:creationId xmlns:p14="http://schemas.microsoft.com/office/powerpoint/2010/main" val="53025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468B-E25D-441A-A726-D61CD96EDC3B}"/>
              </a:ext>
            </a:extLst>
          </p:cNvPr>
          <p:cNvSpPr>
            <a:spLocks noGrp="1"/>
          </p:cNvSpPr>
          <p:nvPr>
            <p:ph type="title"/>
          </p:nvPr>
        </p:nvSpPr>
        <p:spPr>
          <a:xfrm>
            <a:off x="332875" y="0"/>
            <a:ext cx="11526250" cy="1456267"/>
          </a:xfrm>
        </p:spPr>
        <p:txBody>
          <a:bodyPr>
            <a:normAutofit/>
          </a:bodyPr>
          <a:lstStyle/>
          <a:p>
            <a:pPr algn="ctr"/>
            <a:r>
              <a:rPr kumimoji="0" lang="en-US" sz="4000" b="1" i="0" u="none" strike="noStrike" kern="1200" cap="all" spc="0" normalizeH="0" baseline="0" noProof="0" dirty="0">
                <a:ln>
                  <a:noFill/>
                </a:ln>
                <a:solidFill>
                  <a:prstClr val="white"/>
                </a:solidFill>
                <a:effectLst>
                  <a:outerShdw blurRad="50800" dist="63500" dir="2700000" algn="tl" rotWithShape="0">
                    <a:srgbClr val="000000">
                      <a:alpha val="48000"/>
                    </a:srgbClr>
                  </a:outerShdw>
                </a:effectLst>
                <a:uLnTx/>
                <a:uFillTx/>
                <a:latin typeface="Bookman Old Style" panose="02050604050505020204"/>
                <a:ea typeface="+mj-ea"/>
                <a:cs typeface="+mj-cs"/>
              </a:rPr>
              <a:t>Benefits</a:t>
            </a:r>
            <a:endParaRPr lang="en-IN" sz="4800" b="1" dirty="0">
              <a:effectLst>
                <a:outerShdw blurRad="38100" dist="38100" dir="2700000" algn="tl">
                  <a:srgbClr val="000000">
                    <a:alpha val="43137"/>
                  </a:srgbClr>
                </a:outerShdw>
              </a:effectLst>
              <a:latin typeface="Bookman Old Style" panose="02050604050505020204" pitchFamily="18" charset="0"/>
            </a:endParaRPr>
          </a:p>
        </p:txBody>
      </p:sp>
      <p:sp>
        <p:nvSpPr>
          <p:cNvPr id="3" name="Content Placeholder 2">
            <a:extLst>
              <a:ext uri="{FF2B5EF4-FFF2-40B4-BE49-F238E27FC236}">
                <a16:creationId xmlns:a16="http://schemas.microsoft.com/office/drawing/2014/main" id="{74BBC022-4DCA-4D01-BEB0-DB59CA7E1212}"/>
              </a:ext>
            </a:extLst>
          </p:cNvPr>
          <p:cNvSpPr>
            <a:spLocks noGrp="1"/>
          </p:cNvSpPr>
          <p:nvPr>
            <p:ph idx="1"/>
          </p:nvPr>
        </p:nvSpPr>
        <p:spPr>
          <a:xfrm>
            <a:off x="2871536" y="1203158"/>
            <a:ext cx="7367336" cy="5542547"/>
          </a:xfrm>
        </p:spPr>
        <p:txBody>
          <a:bodyPr>
            <a:normAutofit fontScale="92500" lnSpcReduction="20000"/>
          </a:bodyPr>
          <a:lstStyle/>
          <a:p>
            <a:pPr lvl="0">
              <a:lnSpc>
                <a:spcPct val="107000"/>
              </a:lnSpc>
              <a:buFont typeface="Wingdings" panose="05000000000000000000" pitchFamily="2" charset="2"/>
              <a:buChar char="v"/>
            </a:pPr>
            <a:r>
              <a:rPr lang="en-US" sz="2800" dirty="0">
                <a:effectLst/>
                <a:latin typeface="Calibri" panose="020F0502020204030204" pitchFamily="34" charset="0"/>
                <a:ea typeface="Calibri" panose="020F0502020204030204" pitchFamily="34" charset="0"/>
                <a:cs typeface="Times New Roman" panose="02020603050405020304" pitchFamily="18" charset="0"/>
              </a:rPr>
              <a:t>Reduces paper work </a:t>
            </a:r>
          </a:p>
          <a:p>
            <a:pPr lvl="0">
              <a:lnSpc>
                <a:spcPct val="107000"/>
              </a:lnSpc>
              <a:buFont typeface="Wingdings" panose="05000000000000000000" pitchFamily="2" charset="2"/>
              <a:buChar char="v"/>
            </a:pPr>
            <a:r>
              <a:rPr lang="en-US" sz="2800" dirty="0">
                <a:effectLst/>
                <a:latin typeface="Calibri" panose="020F0502020204030204" pitchFamily="34" charset="0"/>
                <a:ea typeface="Calibri" panose="020F0502020204030204" pitchFamily="34" charset="0"/>
                <a:cs typeface="Times New Roman" panose="02020603050405020304" pitchFamily="18" charset="0"/>
              </a:rPr>
              <a:t>Reduce manual interventions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v"/>
            </a:pPr>
            <a:r>
              <a:rPr lang="en-US" sz="2800" dirty="0">
                <a:effectLst/>
                <a:latin typeface="Calibri" panose="020F0502020204030204" pitchFamily="34" charset="0"/>
                <a:ea typeface="Calibri" panose="020F0502020204030204" pitchFamily="34" charset="0"/>
                <a:cs typeface="Times New Roman" panose="02020603050405020304" pitchFamily="18" charset="0"/>
              </a:rPr>
              <a:t>Faster communication between the employee and the higher officials.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v"/>
            </a:pPr>
            <a:r>
              <a:rPr lang="en-US" sz="2800" dirty="0">
                <a:effectLst/>
                <a:latin typeface="Calibri" panose="020F0502020204030204" pitchFamily="34" charset="0"/>
                <a:ea typeface="Calibri" panose="020F0502020204030204" pitchFamily="34" charset="0"/>
                <a:cs typeface="Times New Roman" panose="02020603050405020304" pitchFamily="18" charset="0"/>
              </a:rPr>
              <a:t>Legal proof and records </a:t>
            </a:r>
          </a:p>
          <a:p>
            <a:pPr lvl="0">
              <a:lnSpc>
                <a:spcPct val="107000"/>
              </a:lnSpc>
              <a:buFont typeface="Wingdings" panose="05000000000000000000" pitchFamily="2" charset="2"/>
              <a:buChar char="v"/>
            </a:pPr>
            <a:r>
              <a:rPr lang="en-US" sz="2800" dirty="0">
                <a:effectLst/>
                <a:latin typeface="Calibri" panose="020F0502020204030204" pitchFamily="34" charset="0"/>
                <a:ea typeface="Calibri" panose="020F0502020204030204" pitchFamily="34" charset="0"/>
                <a:cs typeface="Times New Roman" panose="02020603050405020304" pitchFamily="18" charset="0"/>
              </a:rPr>
              <a:t>Well defined reports with high data security </a:t>
            </a:r>
          </a:p>
          <a:p>
            <a:pPr lvl="0">
              <a:lnSpc>
                <a:spcPct val="107000"/>
              </a:lnSpc>
              <a:buFont typeface="Wingdings" panose="05000000000000000000" pitchFamily="2" charset="2"/>
              <a:buChar char="v"/>
            </a:pPr>
            <a:r>
              <a:rPr lang="en-US" sz="2800" dirty="0">
                <a:effectLst/>
                <a:latin typeface="Calibri" panose="020F0502020204030204" pitchFamily="34" charset="0"/>
                <a:ea typeface="Calibri" panose="020F0502020204030204" pitchFamily="34" charset="0"/>
                <a:cs typeface="Times New Roman" panose="02020603050405020304" pitchFamily="18" charset="0"/>
              </a:rPr>
              <a:t>Increases the efficiency</a:t>
            </a:r>
          </a:p>
          <a:p>
            <a:pPr marL="342900" lvl="0" indent="-342900">
              <a:lnSpc>
                <a:spcPct val="107000"/>
              </a:lnSpc>
              <a:buFont typeface="Symbol" panose="05050102010706020507" pitchFamily="18" charset="2"/>
              <a:buChar char=""/>
            </a:pPr>
            <a:r>
              <a:rPr lang="en-US" sz="3200" dirty="0"/>
              <a:t>This kind of a system is:</a:t>
            </a:r>
          </a:p>
          <a:p>
            <a:pPr lvl="0">
              <a:lnSpc>
                <a:spcPct val="107000"/>
              </a:lnSpc>
              <a:buFont typeface="Wingdings" panose="05000000000000000000" pitchFamily="2" charset="2"/>
              <a:buChar char="Ø"/>
            </a:pPr>
            <a:r>
              <a:rPr lang="en-US" sz="3200" dirty="0"/>
              <a:t>-technically feasible</a:t>
            </a:r>
          </a:p>
          <a:p>
            <a:pPr lvl="0">
              <a:lnSpc>
                <a:spcPct val="107000"/>
              </a:lnSpc>
              <a:buFont typeface="Wingdings" panose="05000000000000000000" pitchFamily="2" charset="2"/>
              <a:buChar char="Ø"/>
            </a:pPr>
            <a:r>
              <a:rPr lang="en-US" sz="3200" dirty="0"/>
              <a:t>-economically feasible</a:t>
            </a:r>
          </a:p>
          <a:p>
            <a:pPr lvl="0">
              <a:lnSpc>
                <a:spcPct val="107000"/>
              </a:lnSpc>
              <a:buFont typeface="Wingdings" panose="05000000000000000000" pitchFamily="2" charset="2"/>
              <a:buChar char="Ø"/>
            </a:pPr>
            <a:r>
              <a:rPr lang="en-US" sz="3200" dirty="0"/>
              <a:t>-operationally feasible</a:t>
            </a:r>
            <a:endParaRPr lang="en-IN" sz="3200" dirty="0"/>
          </a:p>
          <a:p>
            <a:endParaRPr lang="en-IN" dirty="0"/>
          </a:p>
        </p:txBody>
      </p:sp>
    </p:spTree>
    <p:extLst>
      <p:ext uri="{BB962C8B-B14F-4D97-AF65-F5344CB8AC3E}">
        <p14:creationId xmlns:p14="http://schemas.microsoft.com/office/powerpoint/2010/main" val="2203036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81AA-209A-4A88-9C8F-31EE352E00FC}"/>
              </a:ext>
            </a:extLst>
          </p:cNvPr>
          <p:cNvSpPr>
            <a:spLocks noGrp="1"/>
          </p:cNvSpPr>
          <p:nvPr>
            <p:ph type="title"/>
          </p:nvPr>
        </p:nvSpPr>
        <p:spPr>
          <a:xfrm>
            <a:off x="371718" y="38323"/>
            <a:ext cx="11448564" cy="1456267"/>
          </a:xfrm>
        </p:spPr>
        <p:txBody>
          <a:bodyPr/>
          <a:lstStyle/>
          <a:p>
            <a:pPr algn="ctr"/>
            <a:r>
              <a:rPr kumimoji="0" lang="en-US" sz="3400" b="1" i="0" u="none" strike="noStrike" kern="1200" cap="all" spc="0" normalizeH="0" baseline="0" noProof="0" dirty="0">
                <a:ln>
                  <a:noFill/>
                </a:ln>
                <a:solidFill>
                  <a:prstClr val="white"/>
                </a:solidFill>
                <a:effectLst>
                  <a:outerShdw blurRad="50800" dist="63500" dir="2700000" algn="tl" rotWithShape="0">
                    <a:srgbClr val="000000">
                      <a:alpha val="48000"/>
                    </a:srgbClr>
                  </a:outerShdw>
                </a:effectLst>
                <a:uLnTx/>
                <a:uFillTx/>
                <a:latin typeface="Bookman Old Style" panose="02050604050505020204"/>
                <a:ea typeface="+mj-ea"/>
                <a:cs typeface="+mj-cs"/>
              </a:rPr>
              <a:t>Modules and functionalities</a:t>
            </a:r>
            <a:endParaRPr lang="en-IN" dirty="0"/>
          </a:p>
        </p:txBody>
      </p:sp>
      <p:sp>
        <p:nvSpPr>
          <p:cNvPr id="4" name="Content Placeholder 3">
            <a:extLst>
              <a:ext uri="{FF2B5EF4-FFF2-40B4-BE49-F238E27FC236}">
                <a16:creationId xmlns:a16="http://schemas.microsoft.com/office/drawing/2014/main" id="{862A4371-53EC-41D3-B0EF-6C280FCE7F47}"/>
              </a:ext>
            </a:extLst>
          </p:cNvPr>
          <p:cNvSpPr>
            <a:spLocks noGrp="1"/>
          </p:cNvSpPr>
          <p:nvPr>
            <p:ph sz="half" idx="1"/>
          </p:nvPr>
        </p:nvSpPr>
        <p:spPr>
          <a:xfrm>
            <a:off x="371718" y="2095275"/>
            <a:ext cx="5724281" cy="4424060"/>
          </a:xfrm>
        </p:spPr>
        <p:txBody>
          <a:bodyPr>
            <a:normAutofit fontScale="92500" lnSpcReduction="20000"/>
          </a:bodyPr>
          <a:lstStyle/>
          <a:p>
            <a:pPr marL="342900" lvl="0" indent="-342900">
              <a:lnSpc>
                <a:spcPct val="107000"/>
              </a:lnSpc>
              <a:buFont typeface="+mj-lt"/>
              <a:buAutoNum type="arabicParenR"/>
            </a:pPr>
            <a:r>
              <a:rPr lang="en-US" sz="2200" b="1" dirty="0">
                <a:effectLst/>
                <a:latin typeface="MV Boli" panose="02000500030200090000" pitchFamily="2" charset="0"/>
                <a:ea typeface="Calibri" panose="020F0502020204030204" pitchFamily="34" charset="0"/>
                <a:cs typeface="MV Boli" panose="02000500030200090000" pitchFamily="2" charset="0"/>
              </a:rPr>
              <a:t>Employee : modules and functionalities</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Application to avail a leave</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Modify the leave information</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Change the duration of leave</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View leave status</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View leave balance</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View payroll status (based on leave history)</a:t>
            </a:r>
          </a:p>
          <a:p>
            <a:pPr marL="342900" lvl="0" indent="-342900">
              <a:lnSpc>
                <a:spcPct val="107000"/>
              </a:lnSpc>
              <a:buFont typeface="Symbol" panose="05050102010706020507" pitchFamily="18" charset="2"/>
              <a:buChar char=""/>
            </a:pPr>
            <a:r>
              <a:rPr lang="en-US" sz="2200" dirty="0">
                <a:latin typeface="MV Boli" panose="02000500030200090000" pitchFamily="2" charset="0"/>
                <a:ea typeface="Calibri" panose="020F0502020204030204" pitchFamily="34" charset="0"/>
                <a:cs typeface="MV Boli" panose="02000500030200090000" pitchFamily="2" charset="0"/>
              </a:rPr>
              <a:t>Update his/her profile</a:t>
            </a: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View leave history</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endParaRPr lang="en-IN" dirty="0"/>
          </a:p>
        </p:txBody>
      </p:sp>
      <p:sp>
        <p:nvSpPr>
          <p:cNvPr id="5" name="Content Placeholder 4">
            <a:extLst>
              <a:ext uri="{FF2B5EF4-FFF2-40B4-BE49-F238E27FC236}">
                <a16:creationId xmlns:a16="http://schemas.microsoft.com/office/drawing/2014/main" id="{46DD9BDC-86C2-433C-8B91-3340DEFB2B16}"/>
              </a:ext>
            </a:extLst>
          </p:cNvPr>
          <p:cNvSpPr>
            <a:spLocks noGrp="1"/>
          </p:cNvSpPr>
          <p:nvPr>
            <p:ph sz="half" idx="2"/>
          </p:nvPr>
        </p:nvSpPr>
        <p:spPr>
          <a:xfrm>
            <a:off x="6096000" y="2224816"/>
            <a:ext cx="5724282" cy="4594861"/>
          </a:xfrm>
        </p:spPr>
        <p:txBody>
          <a:bodyPr>
            <a:normAutofit fontScale="92500" lnSpcReduction="20000"/>
          </a:bodyPr>
          <a:lstStyle/>
          <a:p>
            <a:pPr marL="0" lvl="0" indent="0">
              <a:lnSpc>
                <a:spcPct val="107000"/>
              </a:lnSpc>
              <a:buNone/>
            </a:pPr>
            <a:r>
              <a:rPr lang="en-US" sz="2200" b="1" dirty="0">
                <a:effectLst/>
                <a:latin typeface="MV Boli" panose="02000500030200090000" pitchFamily="2" charset="0"/>
                <a:ea typeface="Calibri" panose="020F0502020204030204" pitchFamily="34" charset="0"/>
                <a:cs typeface="MV Boli" panose="02000500030200090000" pitchFamily="2" charset="0"/>
              </a:rPr>
              <a:t>2) Administrator: modules and functionalities</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Configure the list of holidays and leaves</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Accept/reject a leave</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Modify payroll of an employee based on leave history</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Setting deadlines for leave’s duration</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Accessibility to the overview of list of employees who are off on a particular day</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pPr marL="342900" lvl="0" indent="-342900">
              <a:lnSpc>
                <a:spcPct val="107000"/>
              </a:lnSpc>
              <a:spcAft>
                <a:spcPts val="800"/>
              </a:spcAft>
              <a:buFont typeface="Symbol" panose="05050102010706020507" pitchFamily="18" charset="2"/>
              <a:buChar char=""/>
            </a:pPr>
            <a:r>
              <a:rPr lang="en-US" sz="2200" dirty="0">
                <a:effectLst/>
                <a:latin typeface="MV Boli" panose="02000500030200090000" pitchFamily="2" charset="0"/>
                <a:ea typeface="Calibri" panose="020F0502020204030204" pitchFamily="34" charset="0"/>
                <a:cs typeface="MV Boli" panose="02000500030200090000" pitchFamily="2" charset="0"/>
              </a:rPr>
              <a:t>Manage the view levels and adding constraints on accessibility to information (to maintain security for information that is shared only between employee and administrators)</a:t>
            </a:r>
            <a:endParaRPr lang="en-IN" sz="2200" dirty="0">
              <a:effectLst/>
              <a:latin typeface="MV Boli" panose="02000500030200090000" pitchFamily="2" charset="0"/>
              <a:ea typeface="Calibri" panose="020F0502020204030204" pitchFamily="34" charset="0"/>
              <a:cs typeface="MV Boli" panose="02000500030200090000" pitchFamily="2" charset="0"/>
            </a:endParaRPr>
          </a:p>
          <a:p>
            <a:endParaRPr lang="en-IN" dirty="0"/>
          </a:p>
        </p:txBody>
      </p:sp>
      <p:sp>
        <p:nvSpPr>
          <p:cNvPr id="6" name="TextBox 5">
            <a:extLst>
              <a:ext uri="{FF2B5EF4-FFF2-40B4-BE49-F238E27FC236}">
                <a16:creationId xmlns:a16="http://schemas.microsoft.com/office/drawing/2014/main" id="{7CC26377-1840-47C9-91D6-62F338B12719}"/>
              </a:ext>
            </a:extLst>
          </p:cNvPr>
          <p:cNvSpPr txBox="1"/>
          <p:nvPr/>
        </p:nvSpPr>
        <p:spPr>
          <a:xfrm>
            <a:off x="3233858" y="1301486"/>
            <a:ext cx="5839327" cy="923330"/>
          </a:xfrm>
          <a:prstGeom prst="rect">
            <a:avLst/>
          </a:prstGeom>
          <a:noFill/>
        </p:spPr>
        <p:txBody>
          <a:bodyPr wrap="square" rtlCol="0">
            <a:spAutoFit/>
          </a:bodyPr>
          <a:lstStyle/>
          <a:p>
            <a:r>
              <a:rPr lang="en-US" sz="1800" dirty="0">
                <a:latin typeface="MV Boli" panose="02000500030200090000" pitchFamily="2" charset="0"/>
                <a:cs typeface="MV Boli" panose="02000500030200090000" pitchFamily="2" charset="0"/>
              </a:rPr>
              <a:t>Customizable dashboard and a dynamic interface</a:t>
            </a:r>
          </a:p>
          <a:p>
            <a:r>
              <a:rPr lang="en-US" sz="1800" dirty="0">
                <a:latin typeface="MV Boli" panose="02000500030200090000" pitchFamily="2" charset="0"/>
                <a:cs typeface="MV Boli" panose="02000500030200090000" pitchFamily="2" charset="0"/>
              </a:rPr>
              <a:t>Two different views: Employee and Administrator</a:t>
            </a:r>
          </a:p>
          <a:p>
            <a:endParaRPr lang="en-IN" dirty="0"/>
          </a:p>
        </p:txBody>
      </p:sp>
    </p:spTree>
    <p:extLst>
      <p:ext uri="{BB962C8B-B14F-4D97-AF65-F5344CB8AC3E}">
        <p14:creationId xmlns:p14="http://schemas.microsoft.com/office/powerpoint/2010/main" val="1627353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88D306-EBD7-444E-9C9A-147D4116F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485" y="-57225"/>
            <a:ext cx="6529029" cy="6915225"/>
          </a:xfrm>
          <a:prstGeom prst="rect">
            <a:avLst/>
          </a:prstGeom>
        </p:spPr>
      </p:pic>
      <p:sp>
        <p:nvSpPr>
          <p:cNvPr id="6" name="TextBox 5">
            <a:extLst>
              <a:ext uri="{FF2B5EF4-FFF2-40B4-BE49-F238E27FC236}">
                <a16:creationId xmlns:a16="http://schemas.microsoft.com/office/drawing/2014/main" id="{B6DCB265-9D77-4C89-9B28-8778D6CC9330}"/>
              </a:ext>
            </a:extLst>
          </p:cNvPr>
          <p:cNvSpPr txBox="1"/>
          <p:nvPr/>
        </p:nvSpPr>
        <p:spPr>
          <a:xfrm>
            <a:off x="256674" y="1074821"/>
            <a:ext cx="3384884" cy="1323439"/>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ER  DIAGRAM  :</a:t>
            </a:r>
            <a:endParaRPr lang="en-IN" sz="4000" b="1"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81094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DCB265-9D77-4C89-9B28-8778D6CC9330}"/>
              </a:ext>
            </a:extLst>
          </p:cNvPr>
          <p:cNvSpPr txBox="1"/>
          <p:nvPr/>
        </p:nvSpPr>
        <p:spPr>
          <a:xfrm>
            <a:off x="256674" y="1074821"/>
            <a:ext cx="3384884" cy="1323439"/>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latin typeface="MV Boli" panose="02000500030200090000" pitchFamily="2" charset="0"/>
                <a:cs typeface="MV Boli" panose="02000500030200090000" pitchFamily="2" charset="0"/>
              </a:rPr>
              <a:t>EER  DIAGRAM  :</a:t>
            </a:r>
            <a:endParaRPr lang="en-IN" sz="4000" b="1" dirty="0">
              <a:effectLst>
                <a:outerShdw blurRad="38100" dist="38100" dir="2700000" algn="tl">
                  <a:srgbClr val="000000">
                    <a:alpha val="43137"/>
                  </a:srgbClr>
                </a:outerShdw>
              </a:effectLst>
              <a:latin typeface="MV Boli" panose="02000500030200090000" pitchFamily="2" charset="0"/>
              <a:cs typeface="MV Boli" panose="02000500030200090000" pitchFamily="2" charset="0"/>
            </a:endParaRPr>
          </a:p>
        </p:txBody>
      </p:sp>
      <p:pic>
        <p:nvPicPr>
          <p:cNvPr id="3" name="Picture 2">
            <a:extLst>
              <a:ext uri="{FF2B5EF4-FFF2-40B4-BE49-F238E27FC236}">
                <a16:creationId xmlns:a16="http://schemas.microsoft.com/office/drawing/2014/main" id="{0B6DF587-F055-4983-B12F-E89006647B65}"/>
              </a:ext>
            </a:extLst>
          </p:cNvPr>
          <p:cNvPicPr>
            <a:picLocks noChangeAspect="1"/>
          </p:cNvPicPr>
          <p:nvPr/>
        </p:nvPicPr>
        <p:blipFill>
          <a:blip r:embed="rId2"/>
          <a:stretch>
            <a:fillRect/>
          </a:stretch>
        </p:blipFill>
        <p:spPr>
          <a:xfrm>
            <a:off x="3492380" y="0"/>
            <a:ext cx="8699620" cy="6858000"/>
          </a:xfrm>
          <a:prstGeom prst="rect">
            <a:avLst/>
          </a:prstGeom>
        </p:spPr>
      </p:pic>
    </p:spTree>
    <p:extLst>
      <p:ext uri="{BB962C8B-B14F-4D97-AF65-F5344CB8AC3E}">
        <p14:creationId xmlns:p14="http://schemas.microsoft.com/office/powerpoint/2010/main" val="41732319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419</TotalTime>
  <Words>2081</Words>
  <Application>Microsoft Office PowerPoint</Application>
  <PresentationFormat>Widescreen</PresentationFormat>
  <Paragraphs>298</Paragraphs>
  <Slides>59</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Arial</vt:lpstr>
      <vt:lpstr>Bookman Old Style</vt:lpstr>
      <vt:lpstr>Calibri</vt:lpstr>
      <vt:lpstr>Calibri Light</vt:lpstr>
      <vt:lpstr>Cambria Math</vt:lpstr>
      <vt:lpstr>Cooper Black</vt:lpstr>
      <vt:lpstr>Eras Bold ITC</vt:lpstr>
      <vt:lpstr>Eras Medium ITC</vt:lpstr>
      <vt:lpstr>MV Boli</vt:lpstr>
      <vt:lpstr>Symbol</vt:lpstr>
      <vt:lpstr>Tw Cen MT</vt:lpstr>
      <vt:lpstr>Wingdings</vt:lpstr>
      <vt:lpstr>Celestial</vt:lpstr>
      <vt:lpstr>19CSE 202 DBMS FINAL REVIEW   LEAVE MANAGEMENT SYSYTEM</vt:lpstr>
      <vt:lpstr>Problem definition</vt:lpstr>
      <vt:lpstr>Problem definition</vt:lpstr>
      <vt:lpstr>Motivation</vt:lpstr>
      <vt:lpstr>Mission</vt:lpstr>
      <vt:lpstr>Benefits</vt:lpstr>
      <vt:lpstr>Modules and functionalities</vt:lpstr>
      <vt:lpstr>PowerPoint Presentation</vt:lpstr>
      <vt:lpstr>PowerPoint Presentation</vt:lpstr>
      <vt:lpstr>Normalized tables</vt:lpstr>
      <vt:lpstr>Normalized tables</vt:lpstr>
      <vt:lpstr>Software/Tools Used</vt:lpstr>
      <vt:lpstr>Packages imported from Java in our project :</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PowerPoint Presentation</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UI Screenshots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19CSE 202 DBMS FINAL REVIEW   LEAVE MANAGEMENT SYSYTEM</dc:title>
  <dc:creator>MEENU S</dc:creator>
  <cp:lastModifiedBy>MEENU S</cp:lastModifiedBy>
  <cp:revision>36</cp:revision>
  <dcterms:created xsi:type="dcterms:W3CDTF">2020-11-30T05:55:35Z</dcterms:created>
  <dcterms:modified xsi:type="dcterms:W3CDTF">2020-12-11T14:44:57Z</dcterms:modified>
</cp:coreProperties>
</file>